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66" r:id="rId3"/>
    <p:sldId id="274" r:id="rId4"/>
    <p:sldId id="308" r:id="rId5"/>
    <p:sldId id="272" r:id="rId6"/>
    <p:sldId id="276" r:id="rId7"/>
    <p:sldId id="277" r:id="rId8"/>
    <p:sldId id="278" r:id="rId9"/>
    <p:sldId id="303" r:id="rId10"/>
    <p:sldId id="279" r:id="rId11"/>
    <p:sldId id="280" r:id="rId12"/>
    <p:sldId id="315" r:id="rId13"/>
    <p:sldId id="286" r:id="rId14"/>
    <p:sldId id="293" r:id="rId15"/>
    <p:sldId id="288" r:id="rId16"/>
    <p:sldId id="290" r:id="rId17"/>
    <p:sldId id="292" r:id="rId18"/>
    <p:sldId id="294" r:id="rId19"/>
    <p:sldId id="265" r:id="rId20"/>
    <p:sldId id="314" r:id="rId21"/>
    <p:sldId id="312" r:id="rId22"/>
    <p:sldId id="313" r:id="rId23"/>
    <p:sldId id="299" r:id="rId24"/>
    <p:sldId id="30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AA7E7C-65BE-4CE6-9934-E08CA95B87FC}">
          <p14:sldIdLst>
            <p14:sldId id="273"/>
            <p14:sldId id="266"/>
          </p14:sldIdLst>
        </p14:section>
        <p14:section name="Раздел без заголовка" id="{CC85A499-73D9-42DA-9547-CBA97F399AC5}">
          <p14:sldIdLst>
            <p14:sldId id="274"/>
            <p14:sldId id="308"/>
            <p14:sldId id="272"/>
            <p14:sldId id="276"/>
            <p14:sldId id="277"/>
            <p14:sldId id="278"/>
            <p14:sldId id="303"/>
            <p14:sldId id="279"/>
            <p14:sldId id="280"/>
            <p14:sldId id="315"/>
            <p14:sldId id="286"/>
            <p14:sldId id="293"/>
            <p14:sldId id="288"/>
            <p14:sldId id="290"/>
            <p14:sldId id="292"/>
            <p14:sldId id="294"/>
            <p14:sldId id="265"/>
            <p14:sldId id="314"/>
            <p14:sldId id="312"/>
            <p14:sldId id="313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5D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rgbClr val="C00000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71B5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42-4662-94B8-9C8D022D4DBC}"/>
              </c:ext>
            </c:extLst>
          </c:dPt>
          <c:dPt>
            <c:idx val="1"/>
            <c:bubble3D val="0"/>
            <c:spPr>
              <a:solidFill>
                <a:srgbClr val="CCCDC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42-4662-94B8-9C8D022D4D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2000" b="1" i="0" u="none" strike="noStrike" kern="1200" baseline="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42-4662-94B8-9C8D022D4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rgbClr val="C00000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71B5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33-45FB-9168-D74F278C517D}"/>
              </c:ext>
            </c:extLst>
          </c:dPt>
          <c:dPt>
            <c:idx val="1"/>
            <c:bubble3D val="0"/>
            <c:spPr>
              <a:solidFill>
                <a:srgbClr val="CCCDC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33-45FB-9168-D74F278C51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2000" b="1" i="0" u="none" strike="noStrike" kern="1200" baseline="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33-45FB-9168-D74F278C5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rgbClr val="C00000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71B5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25-4BF5-9808-722A0DFD3329}"/>
              </c:ext>
            </c:extLst>
          </c:dPt>
          <c:dPt>
            <c:idx val="1"/>
            <c:bubble3D val="0"/>
            <c:spPr>
              <a:solidFill>
                <a:srgbClr val="CCCDC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25-4BF5-9808-722A0DFD3329}"/>
              </c:ext>
            </c:extLst>
          </c:dPt>
          <c:dLbls>
            <c:dLbl>
              <c:idx val="0"/>
              <c:layout>
                <c:manualLayout>
                  <c:x val="0.2072291443437547"/>
                  <c:y val="-0.125638704635276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25-4BF5-9808-722A0DFD332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435414896228823"/>
                  <c:y val="4.1879568211758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25-4BF5-9808-722A0DFD332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2000" b="1" i="0" u="none" strike="noStrike" kern="1200" baseline="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25-4BF5-9808-722A0DFD3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rgbClr val="C00000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71B5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9F-4FA6-A321-F29549CE47FF}"/>
              </c:ext>
            </c:extLst>
          </c:dPt>
          <c:dPt>
            <c:idx val="1"/>
            <c:bubble3D val="0"/>
            <c:spPr>
              <a:solidFill>
                <a:srgbClr val="CCCDC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9F-4FA6-A321-F29549CE47FF}"/>
              </c:ext>
            </c:extLst>
          </c:dPt>
          <c:dLbls>
            <c:dLbl>
              <c:idx val="0"/>
              <c:layout>
                <c:manualLayout>
                  <c:x val="0.10090248132708214"/>
                  <c:y val="2.79364236594423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9F-4FA6-A321-F29549CE47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2000" b="1" i="0" u="none" strike="noStrike" kern="1200" baseline="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0.02</c:v>
                </c:pt>
                <c:pt idx="1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9F-4FA6-A321-F29549CE4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rgbClr val="C00000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71B5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0D-4C10-9FBA-66E8A07D4EE1}"/>
              </c:ext>
            </c:extLst>
          </c:dPt>
          <c:dPt>
            <c:idx val="1"/>
            <c:bubble3D val="0"/>
            <c:spPr>
              <a:solidFill>
                <a:srgbClr val="CCCDC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0D-4C10-9FBA-66E8A07D4EE1}"/>
              </c:ext>
            </c:extLst>
          </c:dPt>
          <c:dLbls>
            <c:dLbl>
              <c:idx val="0"/>
              <c:layout>
                <c:manualLayout>
                  <c:x val="0.20289533458909143"/>
                  <c:y val="-5.657590169513874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0D-4C10-9FBA-66E8A07D4EE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286634797808268"/>
                  <c:y val="4.52607213561109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0D-4C10-9FBA-66E8A07D4EE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2000" b="1" i="0" u="none" strike="noStrike" kern="1200" baseline="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0D-4C10-9FBA-66E8A07D4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rgbClr val="C00000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71B5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02-4136-A639-ECD3D4C3EB99}"/>
              </c:ext>
            </c:extLst>
          </c:dPt>
          <c:dPt>
            <c:idx val="1"/>
            <c:bubble3D val="0"/>
            <c:spPr>
              <a:solidFill>
                <a:srgbClr val="CCCDC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02-4136-A639-ECD3D4C3EB99}"/>
              </c:ext>
            </c:extLst>
          </c:dPt>
          <c:dLbls>
            <c:dLbl>
              <c:idx val="0"/>
              <c:layout>
                <c:manualLayout>
                  <c:x val="0.20778076118631711"/>
                  <c:y val="-7.18474796809294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02-4136-A639-ECD3D4C3EB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915122133420032"/>
                  <c:y val="5.38856097606969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202-4136-A639-ECD3D4C3EB9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2000" b="1" i="0" u="none" strike="noStrike" kern="1200" baseline="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2-4136-A639-ECD3D4C3E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rgbClr val="C00000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71B5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2B-433F-AF31-B706BA1EDB9C}"/>
              </c:ext>
            </c:extLst>
          </c:dPt>
          <c:dPt>
            <c:idx val="1"/>
            <c:bubble3D val="0"/>
            <c:spPr>
              <a:solidFill>
                <a:srgbClr val="CCCDC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2B-433F-AF31-B706BA1EDB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2000" b="1" i="0" u="none" strike="noStrike" kern="1200" baseline="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2B-433F-AF31-B706BA1ED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rgbClr val="C00000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71B5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94-438A-A90B-0C4D651F165E}"/>
              </c:ext>
            </c:extLst>
          </c:dPt>
          <c:dPt>
            <c:idx val="1"/>
            <c:bubble3D val="0"/>
            <c:spPr>
              <a:solidFill>
                <a:srgbClr val="CCCDC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94-438A-A90B-0C4D651F16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2000" b="1" i="0" u="none" strike="noStrike" kern="1200" baseline="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94-438A-A90B-0C4D651F1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rgbClr val="C00000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1C079-4AC3-4166-89EA-A1E303D2566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9D5A-DD46-4CDC-A0CD-2483B5354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1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7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B2ADCE0-D85E-49DD-B24B-211465B4363C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7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0DB32A-3C3B-519D-369D-903E10FE4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D3B26D-5E4E-6791-2107-ACF02642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842EDD-CED6-3E02-E1D4-FBC35C56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97EB1F-8D8D-BBF2-E1F3-18E9E5EF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7834F3-C707-DF0B-ABEB-2DD4FCC5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8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D279F-1EE7-4B3C-9DDD-C1FBF60E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0380FF-235C-162C-FE89-DA4839813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F10CAC-CFC4-F4D0-CB41-01844CC1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8DF7FE-3AD0-E70D-E09E-B7CBC8B0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6A92F5-06A2-4FC1-62CE-1E9D8CA2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1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901600A-E581-5BFD-F2EE-9679EC725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8F10BF4-0DB4-7088-CA78-CE479BE4D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BB678D-C0A2-C048-2843-175A9782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8FA8E4-3481-A63C-24A3-8AEE59A4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12FEA4-A771-9559-D514-C1DB1ECF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9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2F6EE9-D836-FD09-E4FF-B888D625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BF7044-A069-8A58-647A-494B0B602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4DDE5E-8167-F204-1D21-64934920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C54E9D-3D11-6EE3-FEF9-8B685CEB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BA1318-63C3-490E-6029-B994C6D5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5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06383D-5536-430E-9B44-B7730F11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D360F7-F37F-C0A9-A56C-BCCB36F7D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BEDE37-D975-2664-4C7B-D50EC5B2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4B5ABA-9DE7-D734-7992-34ED409C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DC3B46-B57E-6D5E-C5F1-CAC86546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6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61E1B-D4E3-B2BB-38DB-61C03DB3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38F610-195B-1493-29F7-1BB13FED1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BF15C2-238D-574E-1641-92717031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76272F-359E-5629-249B-6BC92A73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450F7B-1444-3D01-56F3-7F05A8DA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B572F0-909D-EDA0-B8B3-89CC25F9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2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788BBA-DFB3-BF81-5200-C9EB30EE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6248D1-5B4A-D59E-3ED5-3FADC7A1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97386D-F7B4-1AA0-84DE-D01F59D5C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558FFAB-7FA1-E44F-DE7C-16AC04FDF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1B00AE-ED07-2FFF-67E3-6DF27C457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20EBF0-3FFF-5A80-5120-4676523D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052464A-125C-C913-FA8F-146284C6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ED45262-946F-3D7A-4623-B7869D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5B474B-F6E9-130E-B7C0-3BED6CB1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23A51C2-EF01-FD36-E4D2-D6D2290C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42561BD-4C8A-7580-FE58-88CD1F7F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FCEC472-BC1F-CCB5-8AC8-44895B50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4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42181D1-4839-E7D6-11B1-634E9E6F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20919FA-C30E-04B1-C048-33097723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8515CEF-AF13-6F83-3C5C-9AC91C7E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5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073B9B-F4A1-54A5-B6AA-B487E2C9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9FBBC8-E7D8-4206-081E-2501BDEE9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27BF66-F849-D1DF-6526-C679BBBFD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5FFB5C-F13C-BDDB-D189-1615F1EA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7B1728-6904-1199-72EA-4C72FE70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2AEF38-8A80-69C4-F717-2383682B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7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A1A21F-E123-AAA5-3066-D3ECEB12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8C053D-27B9-8BA6-A9E0-26EF80617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51E1B5-8639-EC5C-D5D7-DD43EAAC5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88B45E-6F16-E8B1-F07D-F9C2A23B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DED-A6D0-49C0-B5FC-5CCE3B9BE40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1EE493-0906-6051-6072-2BAC1649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13B6CF-3F86-31E2-DD84-D0467668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9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E469ED-4993-EF9B-C821-3BFB1524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93209D-6020-4AC0-E057-84FFBEF6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68F515-B965-7EDA-E1C5-7753E43CC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1ADED-A6D0-49C0-B5FC-5CCE3B9BE40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3AF8B5-99D3-5C75-348E-AA4B44E1C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FFAF4E-A197-32D9-C72C-FE255CFA9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2B98-F65B-47FD-96E7-B680E13D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63D841B75BAAE2A76C4EA9F88EACDA414198D8764EDDF99AC5403313BD76639E9F90DBC636E4CD0908E8C14BC5BEC852Fv96D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0551" y="1673525"/>
            <a:ext cx="11395494" cy="4157931"/>
          </a:xfrm>
        </p:spPr>
        <p:txBody>
          <a:bodyPr>
            <a:normAutofit/>
          </a:bodyPr>
          <a:lstStyle/>
          <a:p>
            <a:pPr defTabSz="543339">
              <a:lnSpc>
                <a:spcPct val="107000"/>
              </a:lnSpc>
              <a:spcBef>
                <a:spcPct val="0"/>
              </a:spcBef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</a:tabLst>
              <a:defRPr/>
            </a:pPr>
            <a:endParaRPr lang="ru-RU" altLang="ru-RU" sz="4354" b="1" dirty="0">
              <a:solidFill>
                <a:srgbClr val="C00000"/>
              </a:solidFill>
              <a:latin typeface="+mj-lt"/>
              <a:ea typeface="Calibri"/>
              <a:cs typeface="Times New Roman"/>
            </a:endParaRPr>
          </a:p>
          <a:p>
            <a:pPr defTabSz="543339">
              <a:lnSpc>
                <a:spcPct val="107000"/>
              </a:lnSpc>
              <a:spcBef>
                <a:spcPct val="0"/>
              </a:spcBef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</a:tabLst>
              <a:defRPr/>
            </a:pPr>
            <a:r>
              <a:rPr lang="ru-RU" altLang="ru-RU" sz="4000" b="1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Занятость выпускников ПОО в масштабе региона: ожидания и реальность </a:t>
            </a:r>
          </a:p>
          <a:p>
            <a:pPr defTabSz="543339">
              <a:lnSpc>
                <a:spcPct val="107000"/>
              </a:lnSpc>
              <a:spcBef>
                <a:spcPct val="0"/>
              </a:spcBef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</a:tabLst>
              <a:defRPr/>
            </a:pPr>
            <a:endParaRPr lang="ru-RU" altLang="ru-RU" sz="4354" b="1" dirty="0">
              <a:solidFill>
                <a:srgbClr val="C00000"/>
              </a:solidFill>
              <a:latin typeface="+mj-lt"/>
              <a:ea typeface="Calibri"/>
              <a:cs typeface="Times New Roman"/>
            </a:endParaRPr>
          </a:p>
          <a:p>
            <a:pPr defTabSz="543339">
              <a:lnSpc>
                <a:spcPct val="107000"/>
              </a:lnSpc>
              <a:spcBef>
                <a:spcPct val="0"/>
              </a:spcBef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</a:tabLst>
              <a:defRPr/>
            </a:pPr>
            <a:r>
              <a:rPr lang="ru-RU" alt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/>
                <a:cs typeface="Times New Roman"/>
              </a:rPr>
              <a:t>Результаты деятельности центров содействия трудоустройству выпускников за 2022-2023  учебный год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11344" y="935641"/>
            <a:ext cx="26130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872" y="242546"/>
            <a:ext cx="1886718" cy="69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0839" y="336430"/>
            <a:ext cx="5201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ИТОГОВОЕ СОВЕЩАНИЕ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24129" y="3865747"/>
            <a:ext cx="26130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1" y="5599549"/>
            <a:ext cx="2420030" cy="11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4781"/>
            <a:ext cx="108775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Задача 2.</a:t>
            </a:r>
            <a:r>
              <a:rPr lang="ru-RU" sz="3200" b="1" dirty="0">
                <a:solidFill>
                  <a:srgbClr val="C00000"/>
                </a:solidFill>
              </a:rPr>
              <a:t> Организация работы по формированию карьерных треков студентов-выпускников 2023 года</a:t>
            </a:r>
            <a:r>
              <a:rPr lang="ru-RU" sz="3200" dirty="0">
                <a:solidFill>
                  <a:srgbClr val="C00000"/>
                </a:solidFill>
              </a:rPr>
              <a:t>,</a:t>
            </a:r>
            <a:r>
              <a:rPr lang="ru-RU" sz="3200" b="1" dirty="0">
                <a:solidFill>
                  <a:srgbClr val="C00000"/>
                </a:solidFill>
              </a:rPr>
              <a:t> включая инвалидов, детей-инвалидов, лиц с ОВЗ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в АИС «Трудовые ресурсы. Самарская область»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99776"/>
            <a:ext cx="10515600" cy="281894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КРИТЕРИИ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Доля студентов-выпускников, зарегистрированных в АИС «Трудовые ресурсы. Самарская область», от общего контингента студентов-выпускников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Доля студентов-выпускников, сформировавших карьерные треки, от общего контингента студентов-выпускников</a:t>
            </a:r>
          </a:p>
        </p:txBody>
      </p:sp>
      <p:sp>
        <p:nvSpPr>
          <p:cNvPr id="4" name="Стрелка вниз 6">
            <a:extLst>
              <a:ext uri="{FF2B5EF4-FFF2-40B4-BE49-F238E27FC236}">
                <a16:creationId xmlns:a16="http://schemas.microsoft.com/office/drawing/2014/main" xmlns="" id="{DCAB8B02-BA14-BF3D-9F92-A37B17B81FAC}"/>
              </a:ext>
            </a:extLst>
          </p:cNvPr>
          <p:cNvSpPr/>
          <p:nvPr/>
        </p:nvSpPr>
        <p:spPr>
          <a:xfrm>
            <a:off x="5727940" y="1982922"/>
            <a:ext cx="690113" cy="72461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1183030F-3094-39AC-4636-AB8283BBCF6C}"/>
              </a:ext>
            </a:extLst>
          </p:cNvPr>
          <p:cNvSpPr txBox="1">
            <a:spLocks/>
          </p:cNvSpPr>
          <p:nvPr/>
        </p:nvSpPr>
        <p:spPr>
          <a:xfrm>
            <a:off x="474454" y="2303252"/>
            <a:ext cx="11188158" cy="3140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2800" dirty="0">
                <a:ea typeface="+mn-ea"/>
                <a:cs typeface="+mn-cs"/>
              </a:rPr>
              <a:t>Регистрация выпускников 2023г в АИС «Трудовые ресурсы. Самарская область  - 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99,8%</a:t>
            </a:r>
          </a:p>
          <a:p>
            <a: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2800" dirty="0" err="1">
                <a:ea typeface="+mn-ea"/>
                <a:cs typeface="+mn-cs"/>
              </a:rPr>
              <a:t>Заполненность</a:t>
            </a:r>
            <a:r>
              <a:rPr lang="ru-RU" sz="2800" dirty="0">
                <a:ea typeface="+mn-ea"/>
                <a:cs typeface="+mn-cs"/>
              </a:rPr>
              <a:t> карьерных треков по выпускникам 2023г - 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91,6%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endParaRPr lang="ru-RU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06FF8254-3CD5-7095-3EBC-3408F668940B}"/>
              </a:ext>
            </a:extLst>
          </p:cNvPr>
          <p:cNvSpPr txBox="1">
            <a:spLocks/>
          </p:cNvSpPr>
          <p:nvPr/>
        </p:nvSpPr>
        <p:spPr>
          <a:xfrm>
            <a:off x="120770" y="77637"/>
            <a:ext cx="11982209" cy="1682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dirty="0">
                <a:solidFill>
                  <a:srgbClr val="C00000"/>
                </a:solidFill>
              </a:rPr>
              <a:t>Данные по выпускникам 2023 года</a:t>
            </a:r>
          </a:p>
          <a:p>
            <a:r>
              <a:rPr lang="ru-RU" sz="2900" b="1" dirty="0">
                <a:solidFill>
                  <a:srgbClr val="C00000"/>
                </a:solidFill>
              </a:rPr>
              <a:t>Регистрация и заполнение карьерных треков</a:t>
            </a:r>
          </a:p>
        </p:txBody>
      </p:sp>
    </p:spTree>
    <p:extLst>
      <p:ext uri="{BB962C8B-B14F-4D97-AF65-F5344CB8AC3E}">
        <p14:creationId xmlns:p14="http://schemas.microsoft.com/office/powerpoint/2010/main" val="16709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23" y="365126"/>
            <a:ext cx="10758577" cy="687298"/>
          </a:xfrm>
        </p:spPr>
        <p:txBody>
          <a:bodyPr>
            <a:normAutofit/>
          </a:bodyPr>
          <a:lstStyle/>
          <a:p>
            <a:r>
              <a:rPr lang="ru-RU" sz="2900" b="1" dirty="0" err="1">
                <a:solidFill>
                  <a:srgbClr val="C00000"/>
                </a:solidFill>
              </a:rPr>
              <a:t>Антипримеры</a:t>
            </a:r>
            <a:r>
              <a:rPr lang="ru-RU" sz="2900" b="1" dirty="0">
                <a:solidFill>
                  <a:srgbClr val="C00000"/>
                </a:solidFill>
              </a:rPr>
              <a:t> заполнения карьерных треков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674053"/>
              </p:ext>
            </p:extLst>
          </p:nvPr>
        </p:nvGraphicFramePr>
        <p:xfrm>
          <a:off x="258790" y="1190446"/>
          <a:ext cx="11524892" cy="5440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374"/>
                <a:gridCol w="1611270"/>
                <a:gridCol w="3569552"/>
                <a:gridCol w="1677348"/>
                <a:gridCol w="1677348"/>
              </a:tblGrid>
              <a:tr h="35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Предприятие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Код. специальности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Название специальности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Должность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213864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АО "РКЦ "ПРОГРЕСС"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19.01.12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Переработчик скота и мяса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Боец скота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42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23.02.03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Техническое обслуживание и ремонт автомобильного транспорта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Боец скота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42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43.02.01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обслуживания в общественном питании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Официант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213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35.01.09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Мастер растениеводства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Горничная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42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08.01.25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Мастер отделочных строительных и декоративных работ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Маляр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352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09.02.07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Информационные системы и программирование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Кассир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352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09.02.07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Информационные системы и программирование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Официант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42807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АО "ТЯЖМАШ"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08.02.01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Строительство и эксплуатация зданий и сооружений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Облицовщик-плиточник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42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08.02.01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Строительство и эксплуатация зданий и сооружений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Облицовщик-плиточник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42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08.01.26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Мастер по ремонту и обслуживанию инженерных систем ЖКХ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Облицовщик-плиточник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54709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ПАО "ОДК-КУЗНЕЦОВ"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38.02.05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Товароведение и экспертиза качества потребительских товаров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Продавец продовольственных товаров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547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38.02.05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Товароведение и экспертиза качества потребительских товаров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Продавец продовольственных товаров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  <a:tr h="213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43.02.11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Гостиничный сервис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Горничная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5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-1325563"/>
            <a:ext cx="10515600" cy="1325563"/>
          </a:xfrm>
        </p:spPr>
        <p:txBody>
          <a:bodyPr/>
          <a:lstStyle/>
          <a:p>
            <a:r>
              <a:rPr lang="ru-RU" dirty="0"/>
              <a:t>мобильная версия </a:t>
            </a:r>
            <a:r>
              <a:rPr lang="ru-RU" dirty="0" err="1"/>
              <a:t>скрин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12660F-4D40-05CA-1F6F-E9D8FFB0F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" y="948906"/>
            <a:ext cx="3128018" cy="56285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D4284A-428F-D5BE-2160-FA5777662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1" y="948904"/>
            <a:ext cx="2944345" cy="564912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3EE37C1B-A70F-87D4-377C-D903DA93BBF0}"/>
              </a:ext>
            </a:extLst>
          </p:cNvPr>
          <p:cNvGrpSpPr/>
          <p:nvPr/>
        </p:nvGrpSpPr>
        <p:grpSpPr>
          <a:xfrm>
            <a:off x="4457701" y="948905"/>
            <a:ext cx="2944346" cy="5799989"/>
            <a:chOff x="4457700" y="145462"/>
            <a:chExt cx="3057525" cy="673158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A79E1BEC-D7DA-821F-4CAB-375929609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700" y="145462"/>
              <a:ext cx="3057525" cy="6731588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4ABFDF83-2D81-7BC1-CA5A-2AA1E9D827A3}"/>
                </a:ext>
              </a:extLst>
            </p:cNvPr>
            <p:cNvSpPr/>
            <p:nvPr/>
          </p:nvSpPr>
          <p:spPr>
            <a:xfrm>
              <a:off x="4876800" y="1264920"/>
              <a:ext cx="1203960" cy="167640"/>
            </a:xfrm>
            <a:prstGeom prst="rect">
              <a:avLst/>
            </a:prstGeom>
            <a:solidFill>
              <a:srgbClr val="F5D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13759" y="0"/>
            <a:ext cx="113782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Мобильная версия АИС «Трудовые ресурсы. Самарская область». Кабинет Студента</a:t>
            </a:r>
          </a:p>
        </p:txBody>
      </p:sp>
    </p:spTree>
    <p:extLst>
      <p:ext uri="{BB962C8B-B14F-4D97-AF65-F5344CB8AC3E}">
        <p14:creationId xmlns:p14="http://schemas.microsoft.com/office/powerpoint/2010/main" val="6199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299138"/>
            <a:ext cx="10873819" cy="9829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Зарплатные ожидания выпускников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199" y="1825625"/>
            <a:ext cx="10873819" cy="435133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57013"/>
              </p:ext>
            </p:extLst>
          </p:nvPr>
        </p:nvGraphicFramePr>
        <p:xfrm>
          <a:off x="414780" y="1282046"/>
          <a:ext cx="11491274" cy="4788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3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9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8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931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j-lt"/>
                        </a:rPr>
                        <a:t>Направления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j-lt"/>
                        </a:rPr>
                        <a:t>Зарплатные ожидания выпускников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j-lt"/>
                        </a:rPr>
                        <a:t>Предложения работодателей   по заработной плате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44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Мастер контрольно-измерительных приборов и автоматики</a:t>
                      </a:r>
                    </a:p>
                    <a:p>
                      <a:pPr marL="0" algn="l" defTabSz="914400" rtl="0" eaLnBrk="1" latinLnBrk="0" hangingPunct="1"/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До 48 000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2207">
                <a:tc>
                  <a:txBody>
                    <a:bodyPr/>
                    <a:lstStyle/>
                    <a:p>
                      <a:r>
                        <a:rPr lang="ru-RU" sz="2400" dirty="0"/>
                        <a:t>Техническое обслуживание и ремонт систем вентиляции и кондиционирования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67 000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До 43 000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4405">
                <a:tc>
                  <a:txBody>
                    <a:bodyPr/>
                    <a:lstStyle/>
                    <a:p>
                      <a:r>
                        <a:rPr lang="ru-RU" sz="2400" dirty="0"/>
                        <a:t>Машинист технологических насосов и компрессоров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 До</a:t>
                      </a:r>
                      <a:r>
                        <a:rPr lang="ru-RU" sz="24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32 000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6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</a:rPr>
              <a:t>Задача 3. Организация и проведение массовых мероприятий по содействию занятости выпускников 2023 года, включая инвалидов, детей-инвалидов, лиц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378930"/>
            <a:ext cx="11582400" cy="45139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КРИТЕРИИ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1800" dirty="0">
                <a:latin typeface="+mj-lt"/>
              </a:rPr>
              <a:t>Доля студентов-выпускников, принявших участие в мастер-классах, тренингах, семинарах, от общего контингента студентов-выпускников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1800" dirty="0">
                <a:latin typeface="+mj-lt"/>
              </a:rPr>
              <a:t>Доля студентов-выпускников, принявших участие в ярмарках вакансий, днях карьеры и т.д., от общего контингента студентов-выпускников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1800" dirty="0">
                <a:latin typeface="+mj-lt"/>
              </a:rPr>
              <a:t>Количество работодателей, вовлеченных в организацию и проведение массовых мероприятий по содействию занятости выпускников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1800" dirty="0">
                <a:latin typeface="+mj-lt"/>
              </a:rPr>
              <a:t>Доля студентов-выпускников, получивших информационную поддержку о региональных мерах поддержки, в том числе с </a:t>
            </a:r>
            <a:r>
              <a:rPr lang="ru-RU" sz="1800" dirty="0">
                <a:solidFill>
                  <a:schemeClr val="accent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Законом</a:t>
            </a:r>
            <a:r>
              <a:rPr lang="ru-RU" sz="1800" dirty="0">
                <a:latin typeface="+mj-lt"/>
              </a:rPr>
              <a:t> "О молодом специалисте в Самарской области", от контингента выпускников, имеющих право воспользоваться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1800" dirty="0">
                <a:latin typeface="+mj-lt"/>
              </a:rPr>
              <a:t>Наличие банка актуальных вакансий от прямых работодателей- партнеров на сайте ПОО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latin typeface="+mj-lt"/>
              </a:rPr>
              <a:t> Доля студентов-выпускников, получивших информационную поддержку по составлению и размещению резюме\прохождения собеседования, в том числе с использованием АИС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latin typeface="+mj-lt"/>
              </a:rPr>
              <a:t>Доля корректных резюме, от общего количества резюме, размещенных в АИС</a:t>
            </a:r>
          </a:p>
        </p:txBody>
      </p:sp>
      <p:sp>
        <p:nvSpPr>
          <p:cNvPr id="6" name="Стрелка вниз 6">
            <a:extLst>
              <a:ext uri="{FF2B5EF4-FFF2-40B4-BE49-F238E27FC236}">
                <a16:creationId xmlns:a16="http://schemas.microsoft.com/office/drawing/2014/main" xmlns="" id="{6B6881D9-C72A-381D-39CC-EC58CAEB4AD5}"/>
              </a:ext>
            </a:extLst>
          </p:cNvPr>
          <p:cNvSpPr/>
          <p:nvPr/>
        </p:nvSpPr>
        <p:spPr>
          <a:xfrm>
            <a:off x="5750943" y="1507444"/>
            <a:ext cx="690113" cy="72461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урьер">
            <a:hlinkClick r:id="" action="ppaction://media"/>
            <a:extLst>
              <a:ext uri="{FF2B5EF4-FFF2-40B4-BE49-F238E27FC236}">
                <a16:creationId xmlns:a16="http://schemas.microsoft.com/office/drawing/2014/main" xmlns="" id="{73CE82B9-0E24-6DAA-0B0D-4EBF6C0DDC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771941"/>
            <a:ext cx="12192000" cy="783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003FBED-D35C-5057-8E8D-E575A641ED4C}"/>
              </a:ext>
            </a:extLst>
          </p:cNvPr>
          <p:cNvSpPr txBox="1">
            <a:spLocks/>
          </p:cNvSpPr>
          <p:nvPr/>
        </p:nvSpPr>
        <p:spPr>
          <a:xfrm>
            <a:off x="790677" y="5117"/>
            <a:ext cx="10515600" cy="773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/>
              <a:t/>
            </a:r>
            <a:br>
              <a:rPr lang="ru-RU" sz="3400" b="1" dirty="0"/>
            </a:br>
            <a:r>
              <a:rPr lang="ru-RU" sz="3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Примеры некорректных резюме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E3D29899-FB0C-7A3C-31BB-0A52CBA5CE1C}"/>
              </a:ext>
            </a:extLst>
          </p:cNvPr>
          <p:cNvGraphicFramePr>
            <a:graphicFrameLocks noGrp="1"/>
          </p:cNvGraphicFramePr>
          <p:nvPr/>
        </p:nvGraphicFramePr>
        <p:xfrm>
          <a:off x="348792" y="989814"/>
          <a:ext cx="11500701" cy="31398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64610">
                  <a:extLst>
                    <a:ext uri="{9D8B030D-6E8A-4147-A177-3AD203B41FA5}">
                      <a16:colId xmlns:a16="http://schemas.microsoft.com/office/drawing/2014/main" xmlns="" val="3409778726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xmlns="" val="3165470611"/>
                    </a:ext>
                  </a:extLst>
                </a:gridCol>
                <a:gridCol w="4487159">
                  <a:extLst>
                    <a:ext uri="{9D8B030D-6E8A-4147-A177-3AD203B41FA5}">
                      <a16:colId xmlns:a16="http://schemas.microsoft.com/office/drawing/2014/main" xmlns="" val="3662747415"/>
                    </a:ext>
                  </a:extLst>
                </a:gridCol>
              </a:tblGrid>
              <a:tr h="39633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Направление подготовки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Должность в резюме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Отклик на вакансию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230362"/>
                  </a:ext>
                </a:extLst>
              </a:tr>
              <a:tr h="15267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</a:rPr>
                        <a:t>Оснащение средствами автоматизации технологических процессов и производств (по отраслям)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</a:rPr>
                        <a:t>Техник по автоматизации производственных процессов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</a:rPr>
                        <a:t> Учитель начальных классов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4062372"/>
                  </a:ext>
                </a:extLst>
              </a:tr>
              <a:tr h="1188993"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</a:rPr>
                        <a:t>Сварочное производство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</a:rPr>
                        <a:t>Администратор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</a:rPr>
                        <a:t>Электросварщик на автоматических и полуавтоматических машинах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451313"/>
                  </a:ext>
                </a:extLst>
              </a:tr>
            </a:tbl>
          </a:graphicData>
        </a:graphic>
      </p:graphicFrame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E591D478-5850-8D85-EF41-1A6DA19983E4}"/>
              </a:ext>
            </a:extLst>
          </p:cNvPr>
          <p:cNvGraphicFramePr>
            <a:graphicFrameLocks noGrp="1"/>
          </p:cNvGraphicFramePr>
          <p:nvPr/>
        </p:nvGraphicFramePr>
        <p:xfrm>
          <a:off x="348792" y="4289196"/>
          <a:ext cx="11500701" cy="21775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64610">
                  <a:extLst>
                    <a:ext uri="{9D8B030D-6E8A-4147-A177-3AD203B41FA5}">
                      <a16:colId xmlns:a16="http://schemas.microsoft.com/office/drawing/2014/main" xmlns="" val="2149704325"/>
                    </a:ext>
                  </a:extLst>
                </a:gridCol>
                <a:gridCol w="7136091">
                  <a:extLst>
                    <a:ext uri="{9D8B030D-6E8A-4147-A177-3AD203B41FA5}">
                      <a16:colId xmlns:a16="http://schemas.microsoft.com/office/drawing/2014/main" xmlns="" val="1823642142"/>
                    </a:ext>
                  </a:extLst>
                </a:gridCol>
              </a:tblGrid>
              <a:tr h="5764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Направление подготовки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Должность в резюме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854301"/>
                  </a:ext>
                </a:extLst>
              </a:tr>
              <a:tr h="1024664">
                <a:tc>
                  <a:txBody>
                    <a:bodyPr/>
                    <a:lstStyle/>
                    <a:p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</a:rPr>
                        <a:t>Техник по автоматизации производственных процессов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Боец скота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1496106"/>
                  </a:ext>
                </a:extLst>
              </a:tr>
              <a:tr h="576464">
                <a:tc>
                  <a:txBody>
                    <a:bodyPr/>
                    <a:lstStyle/>
                    <a:p>
                      <a:r>
                        <a:rPr lang="ru-RU" sz="2400" b="0" dirty="0"/>
                        <a:t>Сварочное производство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Взрывник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01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2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5175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solidFill>
                  <a:srgbClr val="C00000"/>
                </a:solidFill>
              </a:rPr>
              <a:t>Задача </a:t>
            </a:r>
            <a:r>
              <a:rPr lang="ru-RU" sz="2900" b="1" dirty="0" smtClean="0">
                <a:solidFill>
                  <a:srgbClr val="C00000"/>
                </a:solidFill>
              </a:rPr>
              <a:t>4. </a:t>
            </a:r>
            <a:r>
              <a:rPr lang="ru-RU" sz="2900" b="1" dirty="0">
                <a:solidFill>
                  <a:srgbClr val="C00000"/>
                </a:solidFill>
              </a:rPr>
              <a:t>Организация точечной работы с выпускниками 2021, 2022, 2023 </a:t>
            </a:r>
            <a:r>
              <a:rPr lang="ru-RU" sz="2900" b="1" dirty="0" err="1">
                <a:solidFill>
                  <a:srgbClr val="C00000"/>
                </a:solidFill>
              </a:rPr>
              <a:t>г.г</a:t>
            </a:r>
            <a:r>
              <a:rPr lang="ru-RU" sz="2900" b="1" dirty="0">
                <a:solidFill>
                  <a:srgbClr val="C00000"/>
                </a:solidFill>
              </a:rPr>
              <a:t>., включая инвалидов, детей-инвалидов, лиц с ОВЗ, находящимися под риском незанятости и завершающих службу в армии по призыву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699" y="3081487"/>
            <a:ext cx="1165859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КРИТЕРИИ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Доля студентов-выпускников, получивших рекомендации по выбору карьерного трека на основе результатов </a:t>
            </a:r>
            <a:r>
              <a:rPr lang="ru-RU" dirty="0" err="1">
                <a:latin typeface="+mj-lt"/>
              </a:rPr>
              <a:t>профориентационной</a:t>
            </a:r>
            <a:r>
              <a:rPr lang="ru-RU" dirty="0">
                <a:latin typeface="+mj-lt"/>
              </a:rPr>
              <a:t> диагностики, от общего количества студентов-выпускников, находящихся под риском незанятости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Доля студентов-выпускников, получивших информацию о вакантных местах (приглашения) от общего количества студентов-выпускников, находящихся под риском незанятости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xmlns="" id="{E7132787-56E1-43B9-7F19-8B73C8561849}"/>
              </a:ext>
            </a:extLst>
          </p:cNvPr>
          <p:cNvSpPr/>
          <p:nvPr/>
        </p:nvSpPr>
        <p:spPr>
          <a:xfrm>
            <a:off x="5750943" y="2061878"/>
            <a:ext cx="690113" cy="72461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527" t="22662" r="27768" b="25971"/>
          <a:stretch/>
        </p:blipFill>
        <p:spPr>
          <a:xfrm>
            <a:off x="288060" y="457201"/>
            <a:ext cx="5135588" cy="21336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366" t="21726" r="6914" b="4231"/>
          <a:stretch/>
        </p:blipFill>
        <p:spPr>
          <a:xfrm>
            <a:off x="6595275" y="4141062"/>
            <a:ext cx="4897478" cy="2331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881717"/>
            <a:ext cx="51367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П.1.13. </a:t>
            </a:r>
            <a:r>
              <a:rPr lang="ru-RU" sz="2000" dirty="0">
                <a:latin typeface="+mj-lt"/>
              </a:rPr>
              <a:t>Обеспечить достижение целевого показателя занятости выпускников…</a:t>
            </a:r>
          </a:p>
          <a:p>
            <a:r>
              <a:rPr lang="ru-RU" sz="2000" b="1" dirty="0">
                <a:latin typeface="+mj-lt"/>
              </a:rPr>
              <a:t>П. 1.14. </a:t>
            </a:r>
            <a:r>
              <a:rPr lang="ru-RU" sz="2000" dirty="0">
                <a:latin typeface="+mj-lt"/>
              </a:rPr>
              <a:t>Охватить 100% выпускников ПОО деятельностью ЦСТВ.</a:t>
            </a:r>
          </a:p>
          <a:p>
            <a:r>
              <a:rPr lang="ru-RU" sz="2000" b="1" dirty="0">
                <a:latin typeface="+mj-lt"/>
              </a:rPr>
              <a:t>П. 1.16.</a:t>
            </a:r>
            <a:r>
              <a:rPr lang="ru-RU" sz="2000" dirty="0">
                <a:latin typeface="+mj-lt"/>
              </a:rPr>
              <a:t> Продолжить проведение оперативного мониторинга занятости выпускников.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8823" t="19478" r="15662" b="13202"/>
          <a:stretch/>
        </p:blipFill>
        <p:spPr>
          <a:xfrm>
            <a:off x="6400800" y="624470"/>
            <a:ext cx="5503140" cy="32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8725" t="17698" r="52645" b="18301"/>
          <a:stretch/>
        </p:blipFill>
        <p:spPr>
          <a:xfrm>
            <a:off x="207034" y="207034"/>
            <a:ext cx="5822830" cy="65882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843" t="18212" r="53135" b="20000"/>
          <a:stretch/>
        </p:blipFill>
        <p:spPr>
          <a:xfrm>
            <a:off x="6029864" y="207033"/>
            <a:ext cx="6047117" cy="658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394" y="0"/>
            <a:ext cx="10995212" cy="94372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  по порядку выдачи выпускникам приглашений к трудоустройству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9998" y="1085544"/>
            <a:ext cx="5029199" cy="4483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Задачи ЦСТВ: </a:t>
            </a: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dirty="0"/>
              <a:t>1. Обеспечить формирование и поддержание в актуальном состоянии банка вакансий, требующих наличие СПО, во взаимодействии с работодателями из числа непосредственных партнеров ПОО. </a:t>
            </a:r>
          </a:p>
          <a:p>
            <a:pPr marL="0" indent="0">
              <a:buNone/>
            </a:pPr>
            <a:r>
              <a:rPr lang="ru-RU" sz="1800" dirty="0"/>
              <a:t>2. Обеспечить предоставление студентам выпускных курсов, выпускникам приглашений к трудоустройству. </a:t>
            </a:r>
          </a:p>
          <a:p>
            <a:pPr marL="0" indent="0">
              <a:buNone/>
            </a:pPr>
            <a:r>
              <a:rPr lang="ru-RU" sz="1800" dirty="0"/>
              <a:t>3. Обеспечить закрытие кадровой потребности организаций по заявкам (вакансиям), распределенным БЦСТВ для данной ПОО. </a:t>
            </a:r>
          </a:p>
          <a:p>
            <a:pPr marL="0" indent="0">
              <a:buNone/>
            </a:pPr>
            <a:r>
              <a:rPr lang="ru-RU" sz="1800" dirty="0"/>
              <a:t>4. Обеспечить своевременное предоставление в адрес БЦСТВ информационно-справочных и аналитических сведений по итогам работы.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D1ECD09-E699-9FD9-992A-BDE06FA4D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97" y="1207077"/>
            <a:ext cx="6562725" cy="4362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A0BCA-41B5-1B30-A691-FB0119971DEE}"/>
              </a:ext>
            </a:extLst>
          </p:cNvPr>
          <p:cNvSpPr txBox="1"/>
          <p:nvPr/>
        </p:nvSpPr>
        <p:spPr>
          <a:xfrm>
            <a:off x="6096000" y="5832882"/>
            <a:ext cx="5732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Выпускникам, имеющим заключенный договор о целевом обучении, приглашение к трудоустройству не выдается!</a:t>
            </a:r>
          </a:p>
        </p:txBody>
      </p:sp>
    </p:spTree>
    <p:extLst>
      <p:ext uri="{BB962C8B-B14F-4D97-AF65-F5344CB8AC3E}">
        <p14:creationId xmlns:p14="http://schemas.microsoft.com/office/powerpoint/2010/main" val="40736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E7EE96-E52B-2185-FB92-12E36033F857}"/>
              </a:ext>
            </a:extLst>
          </p:cNvPr>
          <p:cNvSpPr txBox="1"/>
          <p:nvPr/>
        </p:nvSpPr>
        <p:spPr>
          <a:xfrm>
            <a:off x="408502" y="66109"/>
            <a:ext cx="11650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Механизм реализации рекомендаций по порядку выдачи выпускникам приглашений к трудоустройству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6179C0FB-B689-A63D-BF59-E22D953E5B2D}"/>
              </a:ext>
            </a:extLst>
          </p:cNvPr>
          <p:cNvGrpSpPr/>
          <p:nvPr/>
        </p:nvGrpSpPr>
        <p:grpSpPr>
          <a:xfrm>
            <a:off x="1251739" y="1678156"/>
            <a:ext cx="10622728" cy="4969047"/>
            <a:chOff x="600561" y="1442627"/>
            <a:chExt cx="10622728" cy="496904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6313B085-1CCF-3664-022F-BC256DD054A6}"/>
                </a:ext>
              </a:extLst>
            </p:cNvPr>
            <p:cNvSpPr/>
            <p:nvPr/>
          </p:nvSpPr>
          <p:spPr>
            <a:xfrm>
              <a:off x="1007389" y="1852055"/>
              <a:ext cx="1968285" cy="4900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«Группа риска»</a:t>
              </a: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E2A1520A-7B1F-53A7-9907-8C0872742257}"/>
                </a:ext>
              </a:extLst>
            </p:cNvPr>
            <p:cNvGrpSpPr/>
            <p:nvPr/>
          </p:nvGrpSpPr>
          <p:grpSpPr>
            <a:xfrm>
              <a:off x="3083947" y="1442627"/>
              <a:ext cx="4939107" cy="1422560"/>
              <a:chOff x="3099660" y="867698"/>
              <a:chExt cx="4939107" cy="1422560"/>
            </a:xfrm>
          </p:grpSpPr>
          <p:sp>
            <p:nvSpPr>
              <p:cNvPr id="11" name="Левая фигурная скобка 10">
                <a:extLst>
                  <a:ext uri="{FF2B5EF4-FFF2-40B4-BE49-F238E27FC236}">
                    <a16:creationId xmlns:a16="http://schemas.microsoft.com/office/drawing/2014/main" xmlns="" id="{A5DBA36C-9284-13A4-49E0-FC2A47B7C84D}"/>
                  </a:ext>
                </a:extLst>
              </p:cNvPr>
              <p:cNvSpPr/>
              <p:nvPr/>
            </p:nvSpPr>
            <p:spPr>
              <a:xfrm>
                <a:off x="3099660" y="867698"/>
                <a:ext cx="248188" cy="142256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4338498-410F-0088-952F-CC6DE149A93F}"/>
                  </a:ext>
                </a:extLst>
              </p:cNvPr>
              <p:cNvSpPr txBox="1"/>
              <p:nvPr/>
            </p:nvSpPr>
            <p:spPr>
              <a:xfrm>
                <a:off x="3471619" y="1009085"/>
                <a:ext cx="45671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/>
                  <a:t>Формируется из Статистики по карьерным трекам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39E4C03-45A1-398A-191E-7E41BA0992B1}"/>
                  </a:ext>
                </a:extLst>
              </p:cNvPr>
              <p:cNvSpPr txBox="1"/>
              <p:nvPr/>
            </p:nvSpPr>
            <p:spPr>
              <a:xfrm>
                <a:off x="3471618" y="1442823"/>
                <a:ext cx="20486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sz="1600" dirty="0"/>
                  <a:t>Профориентация</a:t>
                </a:r>
              </a:p>
              <a:p>
                <a:pPr marL="342900" indent="-342900">
                  <a:buAutoNum type="arabicPeriod"/>
                </a:pPr>
                <a:r>
                  <a:rPr lang="ru-RU" sz="1600" dirty="0"/>
                  <a:t>Подбор вакансий</a:t>
                </a:r>
              </a:p>
            </p:txBody>
          </p:sp>
        </p:grp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75BE25A4-8515-4753-E0C5-3F0311631F91}"/>
                </a:ext>
              </a:extLst>
            </p:cNvPr>
            <p:cNvSpPr/>
            <p:nvPr/>
          </p:nvSpPr>
          <p:spPr>
            <a:xfrm>
              <a:off x="2264620" y="3103563"/>
              <a:ext cx="1968285" cy="4900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Источники вакансий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8A9E89DE-B187-B068-6A8C-A9F2FE6383D9}"/>
                </a:ext>
              </a:extLst>
            </p:cNvPr>
            <p:cNvSpPr/>
            <p:nvPr/>
          </p:nvSpPr>
          <p:spPr>
            <a:xfrm>
              <a:off x="693549" y="4757618"/>
              <a:ext cx="2092271" cy="4900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Приглашение выпускнику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5AD2806B-4C29-A61F-8E18-ABE56550A8F3}"/>
                </a:ext>
              </a:extLst>
            </p:cNvPr>
            <p:cNvSpPr/>
            <p:nvPr/>
          </p:nvSpPr>
          <p:spPr>
            <a:xfrm>
              <a:off x="4003729" y="4757617"/>
              <a:ext cx="2092271" cy="4900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Заявка в БЦСТВ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xmlns="" id="{BC921F4B-7BFA-D486-30C7-083125015BD2}"/>
                </a:ext>
              </a:extLst>
            </p:cNvPr>
            <p:cNvSpPr/>
            <p:nvPr/>
          </p:nvSpPr>
          <p:spPr>
            <a:xfrm>
              <a:off x="693549" y="5785007"/>
              <a:ext cx="2092271" cy="4900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Фиксация  обратной связи</a:t>
              </a:r>
            </a:p>
          </p:txBody>
        </p:sp>
        <p:cxnSp>
          <p:nvCxnSpPr>
            <p:cNvPr id="22" name="Соединитель: уступ 21">
              <a:extLst>
                <a:ext uri="{FF2B5EF4-FFF2-40B4-BE49-F238E27FC236}">
                  <a16:creationId xmlns:a16="http://schemas.microsoft.com/office/drawing/2014/main" xmlns="" id="{53A9F83B-08ED-BB95-DDB8-50A7CC5B9974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 rot="5400000">
              <a:off x="1912245" y="3421100"/>
              <a:ext cx="1163958" cy="150907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Соединитель: уступ 23">
              <a:extLst>
                <a:ext uri="{FF2B5EF4-FFF2-40B4-BE49-F238E27FC236}">
                  <a16:creationId xmlns:a16="http://schemas.microsoft.com/office/drawing/2014/main" xmlns="" id="{91E948E3-1CE6-4681-5757-AF88AE236253}"/>
                </a:ext>
              </a:extLst>
            </p:cNvPr>
            <p:cNvCxnSpPr>
              <a:cxnSpLocks/>
              <a:stCxn id="14" idx="2"/>
              <a:endCxn id="16" idx="0"/>
            </p:cNvCxnSpPr>
            <p:nvPr/>
          </p:nvCxnSpPr>
          <p:spPr>
            <a:xfrm rot="16200000" flipH="1">
              <a:off x="3567336" y="3275087"/>
              <a:ext cx="1163957" cy="18011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Соединитель: уступ 28">
              <a:extLst>
                <a:ext uri="{FF2B5EF4-FFF2-40B4-BE49-F238E27FC236}">
                  <a16:creationId xmlns:a16="http://schemas.microsoft.com/office/drawing/2014/main" xmlns="" id="{17FB240E-74F5-E56E-914F-D9E9A6D6BC6E}"/>
                </a:ext>
              </a:extLst>
            </p:cNvPr>
            <p:cNvCxnSpPr>
              <a:cxnSpLocks/>
              <a:stCxn id="9" idx="2"/>
              <a:endCxn id="14" idx="0"/>
            </p:cNvCxnSpPr>
            <p:nvPr/>
          </p:nvCxnSpPr>
          <p:spPr>
            <a:xfrm rot="16200000" flipH="1">
              <a:off x="2239442" y="2094241"/>
              <a:ext cx="761411" cy="125723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xmlns="" id="{78554219-004A-F01D-7FEC-E8A5286E4AD6}"/>
                </a:ext>
              </a:extLst>
            </p:cNvPr>
            <p:cNvSpPr/>
            <p:nvPr/>
          </p:nvSpPr>
          <p:spPr>
            <a:xfrm>
              <a:off x="600561" y="5670766"/>
              <a:ext cx="2282125" cy="74090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xmlns="" id="{4624D262-8A8C-9C35-EBC8-1AC123B4957D}"/>
                </a:ext>
              </a:extLst>
            </p:cNvPr>
            <p:cNvCxnSpPr>
              <a:cxnSpLocks/>
              <a:stCxn id="15" idx="2"/>
              <a:endCxn id="36" idx="0"/>
            </p:cNvCxnSpPr>
            <p:nvPr/>
          </p:nvCxnSpPr>
          <p:spPr>
            <a:xfrm>
              <a:off x="1739685" y="5247715"/>
              <a:ext cx="1939" cy="423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2048711-B476-1877-FAC0-9A311CA33486}"/>
                </a:ext>
              </a:extLst>
            </p:cNvPr>
            <p:cNvSpPr txBox="1"/>
            <p:nvPr/>
          </p:nvSpPr>
          <p:spPr>
            <a:xfrm>
              <a:off x="1533291" y="3836695"/>
              <a:ext cx="14127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Вакансии есть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C5948EA-F841-834D-F5A2-C02FF3A90E61}"/>
                </a:ext>
              </a:extLst>
            </p:cNvPr>
            <p:cNvSpPr txBox="1"/>
            <p:nvPr/>
          </p:nvSpPr>
          <p:spPr>
            <a:xfrm>
              <a:off x="3784723" y="3836695"/>
              <a:ext cx="13381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Вакансий нет</a:t>
              </a:r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xmlns="" id="{56BCC46D-23FA-086C-8D89-EA89BB530426}"/>
                </a:ext>
              </a:extLst>
            </p:cNvPr>
            <p:cNvSpPr/>
            <p:nvPr/>
          </p:nvSpPr>
          <p:spPr>
            <a:xfrm>
              <a:off x="4570954" y="3079646"/>
              <a:ext cx="6652335" cy="5237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</a:rPr>
                <a:t>- Прямые работодатели</a:t>
              </a:r>
            </a:p>
            <a:p>
              <a:r>
                <a:rPr lang="ru-RU" sz="1600" dirty="0">
                  <a:solidFill>
                    <a:schemeClr val="tx1"/>
                  </a:solidFill>
                </a:rPr>
                <a:t>- База вакансий АИС «Трудовые  ресурсы. Самарская область»</a:t>
              </a:r>
            </a:p>
          </p:txBody>
        </p: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xmlns="" id="{D17BF218-5566-C406-DE70-2FC6D4391FB9}"/>
                </a:ext>
              </a:extLst>
            </p:cNvPr>
            <p:cNvCxnSpPr>
              <a:cxnSpLocks/>
              <a:stCxn id="54" idx="1"/>
              <a:endCxn id="14" idx="3"/>
            </p:cNvCxnSpPr>
            <p:nvPr/>
          </p:nvCxnSpPr>
          <p:spPr>
            <a:xfrm flipH="1">
              <a:off x="4232905" y="3341501"/>
              <a:ext cx="338049" cy="71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9BC865F-4275-B6E0-5328-904414D730F8}"/>
              </a:ext>
            </a:extLst>
          </p:cNvPr>
          <p:cNvSpPr txBox="1"/>
          <p:nvPr/>
        </p:nvSpPr>
        <p:spPr>
          <a:xfrm>
            <a:off x="4378740" y="980819"/>
            <a:ext cx="370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j-lt"/>
              </a:rPr>
              <a:t>Схема работы с «группой риска»</a:t>
            </a:r>
          </a:p>
        </p:txBody>
      </p:sp>
    </p:spTree>
    <p:extLst>
      <p:ext uri="{BB962C8B-B14F-4D97-AF65-F5344CB8AC3E}">
        <p14:creationId xmlns:p14="http://schemas.microsoft.com/office/powerpoint/2010/main" val="7316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336C3A7-551D-568A-4C7C-85FA2CB6A181}"/>
              </a:ext>
            </a:extLst>
          </p:cNvPr>
          <p:cNvSpPr txBox="1"/>
          <p:nvPr/>
        </p:nvSpPr>
        <p:spPr>
          <a:xfrm>
            <a:off x="3344169" y="1160818"/>
            <a:ext cx="7061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j-lt"/>
              </a:rPr>
              <a:t>Схема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работы по  закрытию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кадровой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 потребности предприятия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9E5A8EF-C28E-7E72-DAFC-81FC1929EFA8}"/>
              </a:ext>
            </a:extLst>
          </p:cNvPr>
          <p:cNvSpPr txBox="1"/>
          <p:nvPr/>
        </p:nvSpPr>
        <p:spPr>
          <a:xfrm>
            <a:off x="345835" y="244602"/>
            <a:ext cx="11650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Механизм реализации рекомендаций по порядку выдачи выпускникам приглашений к трудоустройству</a:t>
            </a:r>
          </a:p>
        </p:txBody>
      </p: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xmlns="" id="{2425B2DC-F18D-A17E-01FA-FC1E2DEAADF2}"/>
              </a:ext>
            </a:extLst>
          </p:cNvPr>
          <p:cNvGrpSpPr/>
          <p:nvPr/>
        </p:nvGrpSpPr>
        <p:grpSpPr>
          <a:xfrm>
            <a:off x="1857201" y="1777964"/>
            <a:ext cx="9450879" cy="4847947"/>
            <a:chOff x="1871056" y="1805674"/>
            <a:chExt cx="9450879" cy="4847947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2E1E8B3A-4E1A-9243-AE09-822863EC121A}"/>
                </a:ext>
              </a:extLst>
            </p:cNvPr>
            <p:cNvSpPr/>
            <p:nvPr/>
          </p:nvSpPr>
          <p:spPr>
            <a:xfrm>
              <a:off x="3521985" y="1805674"/>
              <a:ext cx="4808217" cy="3062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Кадровая потребность </a:t>
              </a:r>
              <a:r>
                <a:rPr lang="ru-RU" sz="1600" dirty="0">
                  <a:solidFill>
                    <a:schemeClr val="tx1"/>
                  </a:solidFill>
                </a:rPr>
                <a:t>предприятия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184DA4EB-F39B-9BEB-8229-2813BD9E3D1F}"/>
                </a:ext>
              </a:extLst>
            </p:cNvPr>
            <p:cNvSpPr/>
            <p:nvPr/>
          </p:nvSpPr>
          <p:spPr>
            <a:xfrm>
              <a:off x="2114293" y="2458118"/>
              <a:ext cx="2489417" cy="3359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Прямые работодатели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50D0D736-B61C-2248-4A93-68611C32D370}"/>
                </a:ext>
              </a:extLst>
            </p:cNvPr>
            <p:cNvSpPr/>
            <p:nvPr/>
          </p:nvSpPr>
          <p:spPr>
            <a:xfrm>
              <a:off x="2421969" y="3731276"/>
              <a:ext cx="2181741" cy="2825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Трек: Трудоустройство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B70CC6DA-A44C-C75B-FED7-2C004DC258AB}"/>
                </a:ext>
              </a:extLst>
            </p:cNvPr>
            <p:cNvSpPr/>
            <p:nvPr/>
          </p:nvSpPr>
          <p:spPr>
            <a:xfrm>
              <a:off x="7755669" y="2458117"/>
              <a:ext cx="1623124" cy="3462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БЦСТВ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C8C178E2-3062-5CE8-FAFC-74FD272B978F}"/>
                </a:ext>
              </a:extLst>
            </p:cNvPr>
            <p:cNvSpPr/>
            <p:nvPr/>
          </p:nvSpPr>
          <p:spPr>
            <a:xfrm>
              <a:off x="1871056" y="3095982"/>
              <a:ext cx="2971159" cy="114303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70EA502C-EED6-3B29-2DBC-097A94FB175C}"/>
                </a:ext>
              </a:extLst>
            </p:cNvPr>
            <p:cNvSpPr/>
            <p:nvPr/>
          </p:nvSpPr>
          <p:spPr>
            <a:xfrm>
              <a:off x="2472315" y="3287918"/>
              <a:ext cx="2092271" cy="2825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«Группа риска»</a:t>
              </a: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69EA6C02-941C-2B93-476C-4DFF0AE6811E}"/>
                </a:ext>
              </a:extLst>
            </p:cNvPr>
            <p:cNvSpPr/>
            <p:nvPr/>
          </p:nvSpPr>
          <p:spPr>
            <a:xfrm>
              <a:off x="2597652" y="4609555"/>
              <a:ext cx="1542021" cy="55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Приглашение выпускнику</a:t>
              </a: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xmlns="" id="{4A37FF4E-39B9-A174-C017-28E4E92284F2}"/>
                </a:ext>
              </a:extLst>
            </p:cNvPr>
            <p:cNvSpPr/>
            <p:nvPr/>
          </p:nvSpPr>
          <p:spPr>
            <a:xfrm>
              <a:off x="2335577" y="5576802"/>
              <a:ext cx="2092271" cy="55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Фиксация обратной связи</a:t>
              </a:r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xmlns="" id="{42EF81EA-ECD1-2761-447A-67CEE51E2ADD}"/>
                </a:ext>
              </a:extLst>
            </p:cNvPr>
            <p:cNvSpPr/>
            <p:nvPr/>
          </p:nvSpPr>
          <p:spPr>
            <a:xfrm>
              <a:off x="2227599" y="5462560"/>
              <a:ext cx="2282125" cy="7489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250DA54E-A1BC-8897-42CB-0B466BEA42EE}"/>
                </a:ext>
              </a:extLst>
            </p:cNvPr>
            <p:cNvSpPr/>
            <p:nvPr/>
          </p:nvSpPr>
          <p:spPr>
            <a:xfrm>
              <a:off x="5882611" y="3460047"/>
              <a:ext cx="2092271" cy="3462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Предприятия ОПК</a:t>
              </a: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xmlns="" id="{A7041206-7645-C475-F37C-D31C515BB091}"/>
                </a:ext>
              </a:extLst>
            </p:cNvPr>
            <p:cNvSpPr/>
            <p:nvPr/>
          </p:nvSpPr>
          <p:spPr>
            <a:xfrm>
              <a:off x="8402299" y="3433585"/>
              <a:ext cx="2919636" cy="55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База вакансий АИС «Трудовые ресурсы. Самарская область»</a:t>
              </a:r>
            </a:p>
          </p:txBody>
        </p:sp>
        <p:cxnSp>
          <p:nvCxnSpPr>
            <p:cNvPr id="31" name="Соединитель: уступ 30">
              <a:extLst>
                <a:ext uri="{FF2B5EF4-FFF2-40B4-BE49-F238E27FC236}">
                  <a16:creationId xmlns:a16="http://schemas.microsoft.com/office/drawing/2014/main" xmlns="" id="{7C6CE4A3-9D44-18AE-34C0-8511A8C12E19}"/>
                </a:ext>
              </a:extLst>
            </p:cNvPr>
            <p:cNvCxnSpPr>
              <a:cxnSpLocks/>
              <a:stCxn id="4" idx="2"/>
              <a:endCxn id="9" idx="0"/>
            </p:cNvCxnSpPr>
            <p:nvPr/>
          </p:nvCxnSpPr>
          <p:spPr>
            <a:xfrm rot="5400000">
              <a:off x="4469437" y="1001461"/>
              <a:ext cx="346222" cy="256709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Соединитель: уступ 35">
              <a:extLst>
                <a:ext uri="{FF2B5EF4-FFF2-40B4-BE49-F238E27FC236}">
                  <a16:creationId xmlns:a16="http://schemas.microsoft.com/office/drawing/2014/main" xmlns="" id="{1BFAACDA-6B70-D4DC-11C6-115F2A654DF2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 rot="16200000" flipH="1">
              <a:off x="7073552" y="964437"/>
              <a:ext cx="346221" cy="264113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Соединитель: уступ 38">
              <a:extLst>
                <a:ext uri="{FF2B5EF4-FFF2-40B4-BE49-F238E27FC236}">
                  <a16:creationId xmlns:a16="http://schemas.microsoft.com/office/drawing/2014/main" xmlns="" id="{34191730-7A3A-049D-2E5A-6ADD0AF6F4F2}"/>
                </a:ext>
              </a:extLst>
            </p:cNvPr>
            <p:cNvCxnSpPr>
              <a:cxnSpLocks/>
              <a:stCxn id="9" idx="2"/>
              <a:endCxn id="16" idx="0"/>
            </p:cNvCxnSpPr>
            <p:nvPr/>
          </p:nvCxnSpPr>
          <p:spPr>
            <a:xfrm rot="5400000">
              <a:off x="3206852" y="2943832"/>
              <a:ext cx="301934" cy="236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Соединитель: уступ 46">
              <a:extLst>
                <a:ext uri="{FF2B5EF4-FFF2-40B4-BE49-F238E27FC236}">
                  <a16:creationId xmlns:a16="http://schemas.microsoft.com/office/drawing/2014/main" xmlns="" id="{1FFA1853-AA64-1C93-AB7B-60DFFA3A7237}"/>
                </a:ext>
              </a:extLst>
            </p:cNvPr>
            <p:cNvCxnSpPr>
              <a:cxnSpLocks/>
              <a:stCxn id="11" idx="2"/>
              <a:endCxn id="22" idx="0"/>
            </p:cNvCxnSpPr>
            <p:nvPr/>
          </p:nvCxnSpPr>
          <p:spPr>
            <a:xfrm rot="5400000">
              <a:off x="7420135" y="2312951"/>
              <a:ext cx="655708" cy="163848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Соединитель: уступ 48">
              <a:extLst>
                <a:ext uri="{FF2B5EF4-FFF2-40B4-BE49-F238E27FC236}">
                  <a16:creationId xmlns:a16="http://schemas.microsoft.com/office/drawing/2014/main" xmlns="" id="{BE258388-9362-7696-7C6F-6B4F2EC5E69C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>
            <a:xfrm rot="16200000" flipH="1">
              <a:off x="8900051" y="2471519"/>
              <a:ext cx="629246" cy="1294886"/>
            </a:xfrm>
            <a:prstGeom prst="bentConnector3">
              <a:avLst>
                <a:gd name="adj1" fmla="val 5189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Соединитель: уступ 50">
              <a:extLst>
                <a:ext uri="{FF2B5EF4-FFF2-40B4-BE49-F238E27FC236}">
                  <a16:creationId xmlns:a16="http://schemas.microsoft.com/office/drawing/2014/main" xmlns="" id="{ED71BF7E-AAD5-248D-86CF-551CEF68BA93}"/>
                </a:ext>
              </a:extLst>
            </p:cNvPr>
            <p:cNvCxnSpPr>
              <a:cxnSpLocks/>
              <a:stCxn id="22" idx="2"/>
              <a:endCxn id="138" idx="0"/>
            </p:cNvCxnSpPr>
            <p:nvPr/>
          </p:nvCxnSpPr>
          <p:spPr>
            <a:xfrm rot="16200000" flipH="1">
              <a:off x="7398190" y="3336825"/>
              <a:ext cx="462569" cy="140145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Соединитель: уступ 52">
              <a:extLst>
                <a:ext uri="{FF2B5EF4-FFF2-40B4-BE49-F238E27FC236}">
                  <a16:creationId xmlns:a16="http://schemas.microsoft.com/office/drawing/2014/main" xmlns="" id="{05B5FBCB-A23A-7E36-7215-71CDD2E92D91}"/>
                </a:ext>
              </a:extLst>
            </p:cNvPr>
            <p:cNvCxnSpPr>
              <a:cxnSpLocks/>
              <a:stCxn id="23" idx="2"/>
              <a:endCxn id="138" idx="0"/>
            </p:cNvCxnSpPr>
            <p:nvPr/>
          </p:nvCxnSpPr>
          <p:spPr>
            <a:xfrm rot="5400000">
              <a:off x="8956622" y="3363342"/>
              <a:ext cx="279077" cy="153191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>
              <a:extLst>
                <a:ext uri="{FF2B5EF4-FFF2-40B4-BE49-F238E27FC236}">
                  <a16:creationId xmlns:a16="http://schemas.microsoft.com/office/drawing/2014/main" xmlns="" id="{35217D04-E6B6-C530-AF3A-1A34E392DC1E}"/>
                </a:ext>
              </a:extLst>
            </p:cNvPr>
            <p:cNvCxnSpPr>
              <a:cxnSpLocks/>
              <a:stCxn id="16" idx="2"/>
              <a:endCxn id="19" idx="0"/>
            </p:cNvCxnSpPr>
            <p:nvPr/>
          </p:nvCxnSpPr>
          <p:spPr>
            <a:xfrm>
              <a:off x="3356636" y="4239017"/>
              <a:ext cx="12027" cy="3705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>
              <a:extLst>
                <a:ext uri="{FF2B5EF4-FFF2-40B4-BE49-F238E27FC236}">
                  <a16:creationId xmlns:a16="http://schemas.microsoft.com/office/drawing/2014/main" xmlns="" id="{9AF79054-F8A4-ABA0-05C6-3A46498C53EB}"/>
                </a:ext>
              </a:extLst>
            </p:cNvPr>
            <p:cNvCxnSpPr>
              <a:stCxn id="19" idx="2"/>
              <a:endCxn id="21" idx="0"/>
            </p:cNvCxnSpPr>
            <p:nvPr/>
          </p:nvCxnSpPr>
          <p:spPr>
            <a:xfrm flipH="1">
              <a:off x="3368662" y="5165731"/>
              <a:ext cx="1" cy="296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Соединитель: уступ 76">
              <a:extLst>
                <a:ext uri="{FF2B5EF4-FFF2-40B4-BE49-F238E27FC236}">
                  <a16:creationId xmlns:a16="http://schemas.microsoft.com/office/drawing/2014/main" xmlns="" id="{857DACA0-15DE-1CAC-E24B-27B9614AB65A}"/>
                </a:ext>
              </a:extLst>
            </p:cNvPr>
            <p:cNvCxnSpPr>
              <a:cxnSpLocks/>
              <a:stCxn id="18" idx="1"/>
              <a:endCxn id="10" idx="1"/>
            </p:cNvCxnSpPr>
            <p:nvPr/>
          </p:nvCxnSpPr>
          <p:spPr>
            <a:xfrm rot="10800000" flipV="1">
              <a:off x="2421969" y="3429206"/>
              <a:ext cx="50346" cy="443358"/>
            </a:xfrm>
            <a:prstGeom prst="bentConnector3">
              <a:avLst>
                <a:gd name="adj1" fmla="val 554058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xmlns="" id="{A4710273-4CE0-EF89-AD85-AF003686D927}"/>
                </a:ext>
              </a:extLst>
            </p:cNvPr>
            <p:cNvSpPr/>
            <p:nvPr/>
          </p:nvSpPr>
          <p:spPr>
            <a:xfrm>
              <a:off x="7395535" y="4904132"/>
              <a:ext cx="2142617" cy="2825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Трек: Трудоустройство</a:t>
              </a:r>
            </a:p>
          </p:txBody>
        </p:sp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xmlns="" id="{53B6C659-96D7-C18A-BA72-DA07716D95ED}"/>
                </a:ext>
              </a:extLst>
            </p:cNvPr>
            <p:cNvSpPr/>
            <p:nvPr/>
          </p:nvSpPr>
          <p:spPr>
            <a:xfrm>
              <a:off x="6844622" y="4268838"/>
              <a:ext cx="2971159" cy="114303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9" name="Прямоугольник: скругленные углы 138">
              <a:extLst>
                <a:ext uri="{FF2B5EF4-FFF2-40B4-BE49-F238E27FC236}">
                  <a16:creationId xmlns:a16="http://schemas.microsoft.com/office/drawing/2014/main" xmlns="" id="{D646B7F3-0F69-86DC-1915-A851B370B78B}"/>
                </a:ext>
              </a:extLst>
            </p:cNvPr>
            <p:cNvSpPr/>
            <p:nvPr/>
          </p:nvSpPr>
          <p:spPr>
            <a:xfrm>
              <a:off x="7445881" y="4460774"/>
              <a:ext cx="2092271" cy="2825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«Группа риска»</a:t>
              </a:r>
            </a:p>
          </p:txBody>
        </p:sp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xmlns="" id="{9E26FE5D-DE54-C335-F658-A6CDDD4F803B}"/>
                </a:ext>
              </a:extLst>
            </p:cNvPr>
            <p:cNvSpPr/>
            <p:nvPr/>
          </p:nvSpPr>
          <p:spPr>
            <a:xfrm>
              <a:off x="7571218" y="5552167"/>
              <a:ext cx="1542021" cy="556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Приглашение выпускнику</a:t>
              </a:r>
            </a:p>
          </p:txBody>
        </p:sp>
        <p:sp>
          <p:nvSpPr>
            <p:cNvPr id="141" name="Прямоугольник: скругленные углы 140">
              <a:extLst>
                <a:ext uri="{FF2B5EF4-FFF2-40B4-BE49-F238E27FC236}">
                  <a16:creationId xmlns:a16="http://schemas.microsoft.com/office/drawing/2014/main" xmlns="" id="{F7191B86-9FDE-F64C-B24B-0D815D247A31}"/>
                </a:ext>
              </a:extLst>
            </p:cNvPr>
            <p:cNvSpPr/>
            <p:nvPr/>
          </p:nvSpPr>
          <p:spPr>
            <a:xfrm>
              <a:off x="7041999" y="6349017"/>
              <a:ext cx="2570502" cy="2699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Фиксация обратной связи</a:t>
              </a:r>
            </a:p>
          </p:txBody>
        </p:sp>
        <p:sp>
          <p:nvSpPr>
            <p:cNvPr id="142" name="Прямоугольник: скругленные углы 141">
              <a:extLst>
                <a:ext uri="{FF2B5EF4-FFF2-40B4-BE49-F238E27FC236}">
                  <a16:creationId xmlns:a16="http://schemas.microsoft.com/office/drawing/2014/main" xmlns="" id="{6431DC46-1B06-3EFA-466C-F89E38AB10BE}"/>
                </a:ext>
              </a:extLst>
            </p:cNvPr>
            <p:cNvSpPr/>
            <p:nvPr/>
          </p:nvSpPr>
          <p:spPr>
            <a:xfrm>
              <a:off x="6944017" y="6290195"/>
              <a:ext cx="2803751" cy="36342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cxnSp>
          <p:nvCxnSpPr>
            <p:cNvPr id="143" name="Прямая со стрелкой 142">
              <a:extLst>
                <a:ext uri="{FF2B5EF4-FFF2-40B4-BE49-F238E27FC236}">
                  <a16:creationId xmlns:a16="http://schemas.microsoft.com/office/drawing/2014/main" xmlns="" id="{92378F59-A833-5367-AFAA-666AD1476408}"/>
                </a:ext>
              </a:extLst>
            </p:cNvPr>
            <p:cNvCxnSpPr>
              <a:cxnSpLocks/>
              <a:stCxn id="138" idx="2"/>
              <a:endCxn id="140" idx="0"/>
            </p:cNvCxnSpPr>
            <p:nvPr/>
          </p:nvCxnSpPr>
          <p:spPr>
            <a:xfrm>
              <a:off x="8330202" y="5411873"/>
              <a:ext cx="12027" cy="1402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 стрелкой 143">
              <a:extLst>
                <a:ext uri="{FF2B5EF4-FFF2-40B4-BE49-F238E27FC236}">
                  <a16:creationId xmlns:a16="http://schemas.microsoft.com/office/drawing/2014/main" xmlns="" id="{B394137D-161A-35BA-C993-845C5E54E410}"/>
                </a:ext>
              </a:extLst>
            </p:cNvPr>
            <p:cNvCxnSpPr>
              <a:cxnSpLocks/>
              <a:stCxn id="140" idx="2"/>
              <a:endCxn id="142" idx="0"/>
            </p:cNvCxnSpPr>
            <p:nvPr/>
          </p:nvCxnSpPr>
          <p:spPr>
            <a:xfrm>
              <a:off x="8342229" y="6108343"/>
              <a:ext cx="3664" cy="1818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Соединитель: уступ 144">
              <a:extLst>
                <a:ext uri="{FF2B5EF4-FFF2-40B4-BE49-F238E27FC236}">
                  <a16:creationId xmlns:a16="http://schemas.microsoft.com/office/drawing/2014/main" xmlns="" id="{CEF4C9C6-4751-0A83-C322-C092F7907D0E}"/>
                </a:ext>
              </a:extLst>
            </p:cNvPr>
            <p:cNvCxnSpPr>
              <a:cxnSpLocks/>
              <a:stCxn id="139" idx="1"/>
              <a:endCxn id="137" idx="1"/>
            </p:cNvCxnSpPr>
            <p:nvPr/>
          </p:nvCxnSpPr>
          <p:spPr>
            <a:xfrm rot="10800000" flipV="1">
              <a:off x="7395535" y="4602062"/>
              <a:ext cx="50346" cy="443358"/>
            </a:xfrm>
            <a:prstGeom prst="bentConnector3">
              <a:avLst>
                <a:gd name="adj1" fmla="val 554058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9D6C21ED-E822-A826-E191-EB165AF6C41C}"/>
                </a:ext>
              </a:extLst>
            </p:cNvPr>
            <p:cNvSpPr txBox="1"/>
            <p:nvPr/>
          </p:nvSpPr>
          <p:spPr>
            <a:xfrm>
              <a:off x="5372993" y="2261599"/>
              <a:ext cx="1106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Вакансии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39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rgbClr val="C00000"/>
                </a:solidFill>
              </a:rPr>
              <a:t>Задача 5. Осуществление оперативного мониторинга занятости студентов-выпускников 2021, 2022, 2023 года, включая инвалидов, детей-инвалидов, лиц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2649823"/>
            <a:ext cx="11163300" cy="391225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8600" dirty="0">
                <a:solidFill>
                  <a:srgbClr val="C00000"/>
                </a:solidFill>
              </a:rPr>
              <a:t>КРИТЕРИИ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6400" dirty="0">
                <a:latin typeface="+mj-lt"/>
              </a:rPr>
              <a:t>Соответствие данных контингента выпускников в АИС данным отчета СПО-1 «Фактический выпуск»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6400" dirty="0">
                <a:latin typeface="+mj-lt"/>
              </a:rPr>
              <a:t>Достоверность, актуальность данных в АИС по карьерным трекам студентов-выпускников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6400" dirty="0">
                <a:latin typeface="+mj-lt"/>
              </a:rPr>
              <a:t>Доля выпускников образовательных организаций, реализующих программы среднего профессионального образования, занятых по виду деятельности и полученным компетенциям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6400" dirty="0">
                <a:latin typeface="+mj-lt"/>
              </a:rPr>
              <a:t>Доля трудоустроенных выпускников, от общего контингента выпускников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6400" dirty="0">
                <a:latin typeface="+mj-lt"/>
              </a:rPr>
              <a:t>Количество выпускников, трудоустроенных на предприятия ОПК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6400" dirty="0">
                <a:latin typeface="+mj-lt"/>
              </a:rPr>
              <a:t>Доля трудоустроенных выпускников на предприятия в соответствии с договорами целевого обучения, от общего количества выпускников, заключивших договора целевого обучения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6400" dirty="0">
                <a:latin typeface="+mj-lt"/>
              </a:rPr>
              <a:t>Доля выпускников, ставших индивидуальными предпринимателями, от общего контингента выпускников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6400" dirty="0">
                <a:latin typeface="+mj-lt"/>
              </a:rPr>
              <a:t>Доля выпускников, ставших </a:t>
            </a:r>
            <a:r>
              <a:rPr lang="ru-RU" sz="6400" dirty="0" err="1">
                <a:latin typeface="+mj-lt"/>
              </a:rPr>
              <a:t>самозанятыми</a:t>
            </a:r>
            <a:r>
              <a:rPr lang="ru-RU" sz="6400" dirty="0">
                <a:latin typeface="+mj-lt"/>
              </a:rPr>
              <a:t>, от общего контингента выпускников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6400" dirty="0">
                <a:latin typeface="+mj-lt"/>
              </a:rPr>
              <a:t>Доля выпускников, находящихся под риском </a:t>
            </a:r>
            <a:r>
              <a:rPr lang="ru-RU" sz="6400" dirty="0" err="1">
                <a:latin typeface="+mj-lt"/>
              </a:rPr>
              <a:t>нетрудоустройства</a:t>
            </a:r>
            <a:r>
              <a:rPr lang="ru-RU" sz="6400" dirty="0">
                <a:latin typeface="+mj-lt"/>
              </a:rPr>
              <a:t>, от общего контингента выпускников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6400" dirty="0">
                <a:latin typeface="+mj-lt"/>
              </a:rPr>
              <a:t>Доля выпускников, состоящих на учете в центрах занятости населения в качестве безработных от общего контингента выпускников</a:t>
            </a:r>
          </a:p>
          <a:p>
            <a:endParaRPr lang="ru-RU" sz="6400" dirty="0">
              <a:latin typeface="+mj-lt"/>
            </a:endParaRPr>
          </a:p>
        </p:txBody>
      </p:sp>
      <p:sp>
        <p:nvSpPr>
          <p:cNvPr id="6" name="Стрелка вниз 6">
            <a:extLst>
              <a:ext uri="{FF2B5EF4-FFF2-40B4-BE49-F238E27FC236}">
                <a16:creationId xmlns:a16="http://schemas.microsoft.com/office/drawing/2014/main" xmlns="" id="{6B028950-5BCA-851E-7A64-6C980EFB2FBA}"/>
              </a:ext>
            </a:extLst>
          </p:cNvPr>
          <p:cNvSpPr/>
          <p:nvPr/>
        </p:nvSpPr>
        <p:spPr>
          <a:xfrm>
            <a:off x="5750943" y="1668680"/>
            <a:ext cx="690113" cy="72461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683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rgbClr val="C00000"/>
                </a:solidFill>
              </a:rPr>
              <a:t>Задачи ближнего </a:t>
            </a:r>
            <a:r>
              <a:rPr lang="ru-RU" sz="2900" b="1" dirty="0" smtClean="0">
                <a:solidFill>
                  <a:srgbClr val="C00000"/>
                </a:solidFill>
              </a:rPr>
              <a:t>горизонта </a:t>
            </a:r>
            <a:endParaRPr lang="ru-RU" sz="29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947" y="1140896"/>
            <a:ext cx="10913853" cy="49606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4838" y="1216325"/>
            <a:ext cx="10818962" cy="5340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ru-RU" sz="2800" dirty="0" smtClean="0">
                <a:latin typeface="+mj-lt"/>
              </a:rPr>
              <a:t>Актуализировать </a:t>
            </a:r>
            <a:r>
              <a:rPr lang="ru-RU" sz="2800" dirty="0">
                <a:latin typeface="+mj-lt"/>
              </a:rPr>
              <a:t>информацию раздела «Содействие трудоустройству выпускников» на сайте </a:t>
            </a:r>
            <a:r>
              <a:rPr lang="ru-RU" sz="2800" dirty="0" smtClean="0">
                <a:latin typeface="+mj-lt"/>
              </a:rPr>
              <a:t>ПОО</a:t>
            </a:r>
          </a:p>
          <a:p>
            <a:pPr marL="514350" indent="-51435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AutoNum type="arabicPeriod"/>
            </a:pPr>
            <a:endParaRPr lang="ru-RU" sz="2800" dirty="0">
              <a:latin typeface="+mj-lt"/>
            </a:endParaRPr>
          </a:p>
          <a:p>
            <a:pPr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dirty="0" smtClean="0">
                <a:latin typeface="+mj-lt"/>
              </a:rPr>
              <a:t>2. Продолжить </a:t>
            </a:r>
            <a:r>
              <a:rPr lang="ru-RU" sz="2800" dirty="0">
                <a:latin typeface="+mj-lt"/>
              </a:rPr>
              <a:t>проведение ежемесячного мониторинга занятости выпускников 2022 </a:t>
            </a:r>
            <a:r>
              <a:rPr lang="ru-RU" sz="2800" dirty="0" smtClean="0">
                <a:latin typeface="+mj-lt"/>
              </a:rPr>
              <a:t>года</a:t>
            </a:r>
          </a:p>
          <a:p>
            <a:pPr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</a:pPr>
            <a:endParaRPr lang="ru-RU" sz="2800" dirty="0">
              <a:latin typeface="+mj-lt"/>
            </a:endParaRPr>
          </a:p>
          <a:p>
            <a:pPr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dirty="0" smtClean="0">
                <a:latin typeface="+mj-lt"/>
              </a:rPr>
              <a:t>3. Организовать </a:t>
            </a:r>
            <a:r>
              <a:rPr lang="ru-RU" sz="2800" dirty="0">
                <a:latin typeface="+mj-lt"/>
              </a:rPr>
              <a:t>ежемесячный мониторинг занятости выпускников 2023 (прогнозные и фактические данные</a:t>
            </a:r>
            <a:r>
              <a:rPr lang="ru-RU" sz="2800" dirty="0" smtClean="0">
                <a:latin typeface="+mj-lt"/>
              </a:rPr>
              <a:t>)</a:t>
            </a:r>
          </a:p>
          <a:p>
            <a:pPr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</a:pPr>
            <a:endParaRPr lang="ru-RU" sz="2800" dirty="0">
              <a:latin typeface="+mj-lt"/>
            </a:endParaRPr>
          </a:p>
          <a:p>
            <a:pPr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dirty="0" smtClean="0">
                <a:latin typeface="+mj-lt"/>
              </a:rPr>
              <a:t>4. Осуществить </a:t>
            </a:r>
            <a:r>
              <a:rPr lang="ru-RU" sz="2800" dirty="0">
                <a:latin typeface="+mj-lt"/>
              </a:rPr>
              <a:t>оценку эффективности и результативности деятельности </a:t>
            </a:r>
            <a:r>
              <a:rPr lang="ru-RU" sz="2800" dirty="0" smtClean="0">
                <a:latin typeface="+mj-lt"/>
              </a:rPr>
              <a:t>ЦСТВ</a:t>
            </a:r>
          </a:p>
          <a:p>
            <a:pPr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</a:pPr>
            <a:endParaRPr lang="ru-RU" sz="2800" dirty="0">
              <a:latin typeface="+mj-lt"/>
            </a:endParaRPr>
          </a:p>
          <a:p>
            <a:pPr algn="just">
              <a:lnSpc>
                <a:spcPct val="70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800" dirty="0" smtClean="0">
                <a:latin typeface="+mj-lt"/>
              </a:rPr>
              <a:t>5. Организовать </a:t>
            </a:r>
            <a:r>
              <a:rPr lang="ru-RU" sz="2800" dirty="0">
                <a:latin typeface="+mj-lt"/>
              </a:rPr>
              <a:t>работу по реализации </a:t>
            </a:r>
            <a:r>
              <a:rPr lang="ru-RU" sz="2800" dirty="0" smtClean="0">
                <a:latin typeface="+mj-lt"/>
              </a:rPr>
              <a:t>Рекомендаций </a:t>
            </a:r>
            <a:r>
              <a:rPr lang="ru-RU" sz="2800" dirty="0">
                <a:latin typeface="+mj-lt"/>
              </a:rPr>
              <a:t>по порядку выдачи выпускникам приглашений к </a:t>
            </a:r>
            <a:r>
              <a:rPr lang="ru-RU" sz="2800" dirty="0" smtClean="0">
                <a:latin typeface="+mj-lt"/>
              </a:rPr>
              <a:t>трудоустройству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26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07034" y="508958"/>
            <a:ext cx="10774392" cy="1211303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Целевые </a:t>
            </a:r>
            <a:r>
              <a:rPr lang="ru-RU" altLang="ru-RU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ориентиры </a:t>
            </a:r>
            <a:r>
              <a:rPr lang="ru-RU" altLang="ru-R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altLang="ru-RU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текущие достижения</a:t>
            </a:r>
            <a:endParaRPr lang="ru-RU" altLang="ru-RU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134" y="1768259"/>
            <a:ext cx="10231321" cy="47959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419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19" b="1" dirty="0" smtClean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+mj-lt"/>
              </a:rPr>
              <a:t>Доля выпускников образовательных организаций,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+mj-lt"/>
              </a:rPr>
              <a:t>реализующих программы среднего профессионального образования, </a:t>
            </a:r>
            <a:r>
              <a:rPr lang="ru-RU" dirty="0" smtClean="0">
                <a:latin typeface="+mj-lt"/>
              </a:rPr>
              <a:t>занятых </a:t>
            </a:r>
            <a:r>
              <a:rPr lang="ru-RU" dirty="0">
                <a:latin typeface="+mj-lt"/>
              </a:rPr>
              <a:t>по виду деятельности и полученным компетенциям</a:t>
            </a:r>
            <a:r>
              <a:rPr lang="ru-RU" dirty="0" smtClean="0">
                <a:latin typeface="+mj-lt"/>
              </a:rPr>
              <a:t>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latin typeface="+mj-lt"/>
            </a:endParaRPr>
          </a:p>
          <a:p>
            <a:pPr marL="0" indent="0" algn="ctr">
              <a:buNone/>
              <a:defRPr/>
            </a:pPr>
            <a:endParaRPr lang="ru-RU" sz="3386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sz="3386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sz="3386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sz="3386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sz="3386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sz="3386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</a:t>
            </a:r>
            <a:endParaRPr lang="ru-RU" sz="36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sz="3386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sz="2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56401" y="1960524"/>
            <a:ext cx="26130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96412"/>
              </p:ext>
            </p:extLst>
          </p:nvPr>
        </p:nvGraphicFramePr>
        <p:xfrm>
          <a:off x="715992" y="3183148"/>
          <a:ext cx="10179170" cy="285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0536"/>
                <a:gridCol w="1578634"/>
              </a:tblGrid>
              <a:tr h="768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Целевое значение регионального показателя </a:t>
                      </a:r>
                    </a:p>
                    <a:p>
                      <a:endParaRPr lang="ru-RU" sz="2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75%</a:t>
                      </a:r>
                    </a:p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791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Текущее значение показателя </a:t>
                      </a:r>
                    </a:p>
                    <a:p>
                      <a:endParaRPr lang="ru-RU" sz="2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75,7%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69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Прогнозные данные по занятости выпускников 2023</a:t>
                      </a:r>
                    </a:p>
                    <a:p>
                      <a:endParaRPr lang="ru-RU" sz="2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55,6%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7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2">
            <a:extLst>
              <a:ext uri="{FF2B5EF4-FFF2-40B4-BE49-F238E27FC236}">
                <a16:creationId xmlns:a16="http://schemas.microsoft.com/office/drawing/2014/main" xmlns="" id="{7D42EC53-64CB-4C28-D426-0E5382DAE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45747"/>
              </p:ext>
            </p:extLst>
          </p:nvPr>
        </p:nvGraphicFramePr>
        <p:xfrm>
          <a:off x="270996" y="2261937"/>
          <a:ext cx="5825004" cy="440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156">
                  <a:extLst>
                    <a:ext uri="{9D8B030D-6E8A-4147-A177-3AD203B41FA5}">
                      <a16:colId xmlns:a16="http://schemas.microsoft.com/office/drawing/2014/main" xmlns="" val="2687592279"/>
                    </a:ext>
                  </a:extLst>
                </a:gridCol>
                <a:gridCol w="1610848">
                  <a:extLst>
                    <a:ext uri="{9D8B030D-6E8A-4147-A177-3AD203B41FA5}">
                      <a16:colId xmlns:a16="http://schemas.microsoft.com/office/drawing/2014/main" xmlns="" val="3187158892"/>
                    </a:ext>
                  </a:extLst>
                </a:gridCol>
              </a:tblGrid>
              <a:tr h="7214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Профессиональные образовательные организации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Показатель занятости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4715167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ГБПОУ Усольский сельскохозяйственный техникум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2092236"/>
                  </a:ext>
                </a:extLst>
              </a:tr>
              <a:tr h="5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ГБПОУ Самарское хореографическое училище (колледж)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0669068"/>
                  </a:ext>
                </a:extLst>
              </a:tr>
              <a:tr h="5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ГАПОУ Новокуйбышевский нефтехимический техникум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0967175"/>
                  </a:ext>
                </a:extLst>
              </a:tr>
              <a:tr h="809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ГБПОУ Самарский медицинский колледж им. </a:t>
                      </a:r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Н.Ляпиной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Филиал Новокуйбышевский медицинский колледж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3623853"/>
                  </a:ext>
                </a:extLst>
              </a:tr>
              <a:tr h="5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ГБПОУ </a:t>
                      </a:r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Обшаровский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государственный техникум им. В.И. Суркова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0933311"/>
                  </a:ext>
                </a:extLst>
              </a:tr>
              <a:tr h="54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ГБПОУ Кинель-Черкасский сельскохозяйственный техникум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6323723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ГБПОУ Большеглушицкий государственный техникум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92,8%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850520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186577EA-F315-C8B3-169D-F0921CC6B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17359"/>
              </p:ext>
            </p:extLst>
          </p:nvPr>
        </p:nvGraphicFramePr>
        <p:xfrm>
          <a:off x="6336632" y="2261938"/>
          <a:ext cx="5584371" cy="4245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068">
                  <a:extLst>
                    <a:ext uri="{9D8B030D-6E8A-4147-A177-3AD203B41FA5}">
                      <a16:colId xmlns:a16="http://schemas.microsoft.com/office/drawing/2014/main" xmlns="" val="2687592279"/>
                    </a:ext>
                  </a:extLst>
                </a:gridCol>
                <a:gridCol w="1544303">
                  <a:extLst>
                    <a:ext uri="{9D8B030D-6E8A-4147-A177-3AD203B41FA5}">
                      <a16:colId xmlns:a16="http://schemas.microsoft.com/office/drawing/2014/main" xmlns="" val="3187158892"/>
                    </a:ext>
                  </a:extLst>
                </a:gridCol>
              </a:tblGrid>
              <a:tr h="6618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Профессиональные образовательные организации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Показатель занятости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4715167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ГБПОУ Самарский техникум авиационного и промышленного машиностроения им. Д.И. Козлова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2092236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ГБПОУ СО "Тольяттинский колледж искусств им. Р.К. Щедрина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0669068"/>
                  </a:ext>
                </a:extLst>
              </a:tr>
              <a:tr h="423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ГБПОУ Самарский машиностроительный колледж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0967175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ГБПОУ Самарское музыкальное училище им. Д. </a:t>
                      </a:r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Г.Шаталова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3623853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ГАПОУ Тольяттинский машиностроительный колледж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0933311"/>
                  </a:ext>
                </a:extLst>
              </a:tr>
              <a:tr h="423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ГАПОУ Самарский металлургический колледж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6323723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ГБПОУ Самарское областное училище культуры и искусств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8505200"/>
                  </a:ext>
                </a:extLst>
              </a:tr>
            </a:tbl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4268059-9ED1-F2BB-C971-0AD810577D6F}"/>
              </a:ext>
            </a:extLst>
          </p:cNvPr>
          <p:cNvSpPr txBox="1">
            <a:spLocks/>
          </p:cNvSpPr>
          <p:nvPr/>
        </p:nvSpPr>
        <p:spPr>
          <a:xfrm>
            <a:off x="465825" y="163902"/>
            <a:ext cx="11006109" cy="11818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Прогнозные данные по выпускникам 2023г</a:t>
            </a:r>
            <a:r>
              <a:rPr lang="ru-RU" sz="4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(состояние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01.05.2023г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2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7E14C4FD-1C82-868D-DAF6-E6D1D9A7DDAB}"/>
              </a:ext>
            </a:extLst>
          </p:cNvPr>
          <p:cNvSpPr txBox="1">
            <a:spLocks/>
          </p:cNvSpPr>
          <p:nvPr/>
        </p:nvSpPr>
        <p:spPr>
          <a:xfrm>
            <a:off x="465825" y="1654044"/>
            <a:ext cx="6191250" cy="402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C00000"/>
                </a:solidFill>
              </a:rPr>
              <a:t>Рейтинг ПОО по наибольшему показателю </a:t>
            </a:r>
            <a:r>
              <a:rPr lang="ru-RU" sz="1600" b="1" dirty="0" smtClean="0">
                <a:solidFill>
                  <a:srgbClr val="C00000"/>
                </a:solidFill>
              </a:rPr>
              <a:t>занятости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выпускников 2023г. </a:t>
            </a: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41305BB7-AB55-1B0E-B9D7-E7F2E1AE1CF2}"/>
              </a:ext>
            </a:extLst>
          </p:cNvPr>
          <p:cNvSpPr txBox="1">
            <a:spLocks/>
          </p:cNvSpPr>
          <p:nvPr/>
        </p:nvSpPr>
        <p:spPr>
          <a:xfrm>
            <a:off x="6603907" y="1655158"/>
            <a:ext cx="5395589" cy="437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C00000"/>
                </a:solidFill>
              </a:rPr>
              <a:t>Рейтинг ПОО по </a:t>
            </a:r>
            <a:r>
              <a:rPr lang="ru-RU" sz="1600" b="1" dirty="0"/>
              <a:t>наименьшему</a:t>
            </a:r>
            <a:r>
              <a:rPr lang="ru-RU" sz="1600" b="1" dirty="0">
                <a:solidFill>
                  <a:srgbClr val="C00000"/>
                </a:solidFill>
              </a:rPr>
              <a:t> показателю занятости выпускников 2023г. </a:t>
            </a:r>
          </a:p>
        </p:txBody>
      </p:sp>
    </p:spTree>
    <p:extLst>
      <p:ext uri="{BB962C8B-B14F-4D97-AF65-F5344CB8AC3E}">
        <p14:creationId xmlns:p14="http://schemas.microsoft.com/office/powerpoint/2010/main" val="40180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338" t="21569" r="6470" b="10588"/>
          <a:stretch/>
        </p:blipFill>
        <p:spPr>
          <a:xfrm>
            <a:off x="-16289" y="71718"/>
            <a:ext cx="12136571" cy="66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Задача 1. </a:t>
            </a:r>
            <a:r>
              <a:rPr lang="ru-RU" sz="3200" b="1" dirty="0">
                <a:solidFill>
                  <a:srgbClr val="C00000"/>
                </a:solidFill>
              </a:rPr>
              <a:t>Нормативное и организационное обеспечение деятельности по содействию занятости выпускников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КРИТЕРИИ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Наличие утвержденного и размещенного на сайте ПОО плана работы ЦСТВ, содержащего в том числе критерии эффективности деятельности.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Соответствие раздела </a:t>
            </a:r>
            <a:r>
              <a:rPr lang="ru-RU" dirty="0" smtClean="0">
                <a:latin typeface="+mj-lt"/>
              </a:rPr>
              <a:t>«Содействие трудоустройству выпускников» </a:t>
            </a:r>
            <a:r>
              <a:rPr lang="ru-RU" dirty="0">
                <a:latin typeface="+mj-lt"/>
              </a:rPr>
              <a:t>на сайте ПОО </a:t>
            </a:r>
            <a:r>
              <a:rPr lang="ru-RU" dirty="0" smtClean="0">
                <a:latin typeface="+mj-lt"/>
              </a:rPr>
              <a:t>рекомендациям </a:t>
            </a:r>
            <a:r>
              <a:rPr lang="ru-RU" dirty="0">
                <a:latin typeface="+mj-lt"/>
              </a:rPr>
              <a:t>БЦСТВ.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 Наличие функционирующих групповых чатов в ПОО в </a:t>
            </a:r>
            <a:r>
              <a:rPr lang="ru-RU" dirty="0" smtClean="0">
                <a:latin typeface="+mj-lt"/>
              </a:rPr>
              <a:t>мессенджерах по </a:t>
            </a:r>
            <a:r>
              <a:rPr lang="ru-RU" dirty="0">
                <a:latin typeface="+mj-lt"/>
              </a:rPr>
              <a:t>вопросам содействия занятости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727940" y="1518249"/>
            <a:ext cx="690113" cy="724619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Рекомендации </a:t>
            </a:r>
            <a:r>
              <a:rPr lang="ru-RU" sz="3200" b="1" dirty="0">
                <a:solidFill>
                  <a:srgbClr val="C00000"/>
                </a:solidFill>
              </a:rPr>
              <a:t>к разделу сайта </a:t>
            </a:r>
            <a:r>
              <a:rPr lang="ru-RU" sz="3200" dirty="0">
                <a:solidFill>
                  <a:srgbClr val="C00000"/>
                </a:solidFill>
              </a:rPr>
              <a:t>«</a:t>
            </a:r>
            <a:r>
              <a:rPr lang="ru-RU" sz="3200" b="1" dirty="0">
                <a:solidFill>
                  <a:srgbClr val="C00000"/>
                </a:solidFill>
              </a:rPr>
              <a:t>Содействие трудоустройству выпускников»</a:t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717" y="1431986"/>
            <a:ext cx="10793083" cy="4744977"/>
          </a:xfrm>
        </p:spPr>
        <p:txBody>
          <a:bodyPr>
            <a:normAutofit fontScale="55000" lnSpcReduction="200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ru-RU" sz="3600" dirty="0">
                <a:latin typeface="+mj-lt"/>
              </a:rPr>
              <a:t>Наименование раздела «Содействие трудоустройству выпускников»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3600" dirty="0">
                <a:latin typeface="+mj-lt"/>
              </a:rPr>
              <a:t>Раздел размещен на главной странице сайта организации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600" dirty="0">
                <a:latin typeface="+mj-lt"/>
              </a:rPr>
              <a:t>Содержание раздела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3600" dirty="0">
                <a:latin typeface="+mj-lt"/>
              </a:rPr>
              <a:t>Актуальная информация о деятельности ЦСТВ (цели, задачи, направление и содержание деятельности)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3600" dirty="0">
                <a:latin typeface="+mj-lt"/>
              </a:rPr>
              <a:t>Положение о ЦСТВ и иные документы, регламентирующие деятельность центра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3600" dirty="0">
                <a:latin typeface="+mj-lt"/>
              </a:rPr>
              <a:t>Соглашение о взаимодействии с ЦЗН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3600" dirty="0">
                <a:latin typeface="+mj-lt"/>
              </a:rPr>
              <a:t>План работы ЦСТВ на текущий год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3600" dirty="0">
                <a:latin typeface="+mj-lt"/>
              </a:rPr>
              <a:t>Контактные данные лиц, ответственных за работу с выпускниками по содействию занятости (ФИО, должность, телефон)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3600" dirty="0">
                <a:latin typeface="+mj-lt"/>
              </a:rPr>
              <a:t>Ссылка на «Горячая линия. Содействие трудоустройству выпускников»- раздел сайта Регионального центра трудовых ресурсов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3600" dirty="0">
                <a:latin typeface="+mj-lt"/>
              </a:rPr>
              <a:t>Ссылка на АИС «Трудовые ресурсы. Самарская область»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3600" dirty="0">
                <a:latin typeface="+mj-lt"/>
              </a:rPr>
              <a:t>Ссылка на Чаты в социальных сетях и (или) мессенджерах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3600" dirty="0">
                <a:latin typeface="+mj-lt"/>
              </a:rPr>
              <a:t>Актуальные вакансии от работодателей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360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4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38200" y="1825625"/>
            <a:ext cx="4286250" cy="268922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B99F8A07-27EA-EA8A-861C-49EE1B8DE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830675"/>
              </p:ext>
            </p:extLst>
          </p:nvPr>
        </p:nvGraphicFramePr>
        <p:xfrm>
          <a:off x="1065321" y="1349781"/>
          <a:ext cx="4019550" cy="2190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BF9487E1-FC00-985F-DF07-6DDF67CC7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325071"/>
              </p:ext>
            </p:extLst>
          </p:nvPr>
        </p:nvGraphicFramePr>
        <p:xfrm>
          <a:off x="6448435" y="1146443"/>
          <a:ext cx="4476748" cy="228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EEEFC5-09CD-2E08-0997-26CF1F5F1EFB}"/>
              </a:ext>
            </a:extLst>
          </p:cNvPr>
          <p:cNvSpPr txBox="1"/>
          <p:nvPr/>
        </p:nvSpPr>
        <p:spPr>
          <a:xfrm>
            <a:off x="6095550" y="523647"/>
            <a:ext cx="5383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В разделе обозначены цели и задачи ЦСТВ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F1AD98-7B0E-D691-0697-7C2A6AAFD244}"/>
              </a:ext>
            </a:extLst>
          </p:cNvPr>
          <p:cNvSpPr txBox="1"/>
          <p:nvPr/>
        </p:nvSpPr>
        <p:spPr>
          <a:xfrm>
            <a:off x="226671" y="3770747"/>
            <a:ext cx="5926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В разделе размещено положение о центре и иные документы, регламентирующие деятельность центра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ECB76B-5B0C-C74A-ACCE-1C76D94EF8F7}"/>
              </a:ext>
            </a:extLst>
          </p:cNvPr>
          <p:cNvSpPr txBox="1"/>
          <p:nvPr/>
        </p:nvSpPr>
        <p:spPr>
          <a:xfrm>
            <a:off x="6322221" y="3770747"/>
            <a:ext cx="586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разделе размещено соглашение о взаимодействии с органами службы занятости населения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A392AA4F-A02A-DAD2-57AB-F45D1B96BB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72120"/>
              </p:ext>
            </p:extLst>
          </p:nvPr>
        </p:nvGraphicFramePr>
        <p:xfrm>
          <a:off x="818410" y="4366941"/>
          <a:ext cx="4513371" cy="228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EE630B18-F056-95D6-3B40-2B230DB19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035825"/>
              </p:ext>
            </p:extLst>
          </p:nvPr>
        </p:nvGraphicFramePr>
        <p:xfrm>
          <a:off x="6322221" y="4744180"/>
          <a:ext cx="5331779" cy="181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90445" y="523647"/>
            <a:ext cx="408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Группа ЦСТВ в социальных сетях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8F767152-6240-F25B-1076-41005E352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193393"/>
              </p:ext>
            </p:extLst>
          </p:nvPr>
        </p:nvGraphicFramePr>
        <p:xfrm>
          <a:off x="665833" y="896581"/>
          <a:ext cx="4463410" cy="22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3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8B5200E-C239-670D-2745-2CEAB9F98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833862"/>
              </p:ext>
            </p:extLst>
          </p:nvPr>
        </p:nvGraphicFramePr>
        <p:xfrm>
          <a:off x="922020" y="1202767"/>
          <a:ext cx="4569351" cy="224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9CC1D7-498C-03FE-3541-9046DF9BE65D}"/>
              </a:ext>
            </a:extLst>
          </p:cNvPr>
          <p:cNvSpPr txBox="1"/>
          <p:nvPr/>
        </p:nvSpPr>
        <p:spPr>
          <a:xfrm>
            <a:off x="617222" y="361087"/>
            <a:ext cx="474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В разделе размещен план ЦСТВ на текущий учебный год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237673B0-6550-033C-BF75-C2429FB48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765754"/>
              </p:ext>
            </p:extLst>
          </p:nvPr>
        </p:nvGraphicFramePr>
        <p:xfrm>
          <a:off x="5667466" y="1307840"/>
          <a:ext cx="5745479" cy="212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C96B64-42F8-DA03-0F00-59B9FF8D0198}"/>
              </a:ext>
            </a:extLst>
          </p:cNvPr>
          <p:cNvSpPr txBox="1"/>
          <p:nvPr/>
        </p:nvSpPr>
        <p:spPr>
          <a:xfrm>
            <a:off x="5667466" y="361087"/>
            <a:ext cx="574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В разделе размещена ссылка на «Горячая линия. Содействие трудоустройству выпускников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C1DF5E-81C3-B123-4ABC-70C0570C5168}"/>
              </a:ext>
            </a:extLst>
          </p:cNvPr>
          <p:cNvSpPr txBox="1"/>
          <p:nvPr/>
        </p:nvSpPr>
        <p:spPr>
          <a:xfrm>
            <a:off x="790539" y="3934056"/>
            <a:ext cx="4234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В разделе размещен банк вакансий работодателей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AD0252-2E36-3A57-7853-131A6454399B}"/>
              </a:ext>
            </a:extLst>
          </p:cNvPr>
          <p:cNvSpPr txBox="1"/>
          <p:nvPr/>
        </p:nvSpPr>
        <p:spPr>
          <a:xfrm>
            <a:off x="5491371" y="3934056"/>
            <a:ext cx="61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В разделе размещены контакты ответственного ЦСТВ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D12B5D3F-1E21-5DFE-34CF-4140536EE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808414"/>
              </p:ext>
            </p:extLst>
          </p:nvPr>
        </p:nvGraphicFramePr>
        <p:xfrm>
          <a:off x="922916" y="4447116"/>
          <a:ext cx="4386371" cy="221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0F31739E-8913-7F9A-0451-1714F332C3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52235"/>
              </p:ext>
            </p:extLst>
          </p:nvPr>
        </p:nvGraphicFramePr>
        <p:xfrm>
          <a:off x="6155143" y="4369176"/>
          <a:ext cx="5010152" cy="213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648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1511</Words>
  <Application>Microsoft Office PowerPoint</Application>
  <PresentationFormat>Широкоэкранный</PresentationFormat>
  <Paragraphs>278</Paragraphs>
  <Slides>24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Microsoft YaHei</vt:lpstr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Целевые ориентиры и  текущие достижения</vt:lpstr>
      <vt:lpstr>Презентация PowerPoint</vt:lpstr>
      <vt:lpstr>Презентация PowerPoint</vt:lpstr>
      <vt:lpstr>Задача 1. Нормативное и организационное обеспечение деятельности по содействию занятости выпускников</vt:lpstr>
      <vt:lpstr>Рекомендации к разделу сайта «Содействие трудоустройству выпускников» </vt:lpstr>
      <vt:lpstr>Презентация PowerPoint</vt:lpstr>
      <vt:lpstr>Презентация PowerPoint</vt:lpstr>
      <vt:lpstr>Задача 2. Организация работы по формированию карьерных треков студентов-выпускников 2023 года, включая инвалидов, детей-инвалидов, лиц с ОВЗ в АИС «Трудовые ресурсы. Самарская область» </vt:lpstr>
      <vt:lpstr>Презентация PowerPoint</vt:lpstr>
      <vt:lpstr>Антипримеры заполнения карьерных треков</vt:lpstr>
      <vt:lpstr>мобильная версия скрин</vt:lpstr>
      <vt:lpstr>Зарплатные ожидания выпускников</vt:lpstr>
      <vt:lpstr>Задача 3. Организация и проведение массовых мероприятий по содействию занятости выпускников 2023 года, включая инвалидов, детей-инвалидов, лиц с ОВЗ</vt:lpstr>
      <vt:lpstr>Презентация PowerPoint</vt:lpstr>
      <vt:lpstr>Презентация PowerPoint</vt:lpstr>
      <vt:lpstr>Задача 4. Организация точечной работы с выпускниками 2021, 2022, 2023 г.г., включая инвалидов, детей-инвалидов, лиц с ОВЗ, находящимися под риском незанятости и завершающих службу в армии по призыву</vt:lpstr>
      <vt:lpstr> </vt:lpstr>
      <vt:lpstr> Рекомендации   по порядку выдачи выпускникам приглашений к трудоустройству </vt:lpstr>
      <vt:lpstr>Презентация PowerPoint</vt:lpstr>
      <vt:lpstr>Презентация PowerPoint</vt:lpstr>
      <vt:lpstr>Задача 5. Осуществление оперативного мониторинга занятости студентов-выпускников 2021, 2022, 2023 года, включая инвалидов, детей-инвалидов, лиц с ОВЗ</vt:lpstr>
      <vt:lpstr>Задачи ближнего горизонта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rctr1 methodist</dc:creator>
  <cp:lastModifiedBy>Светлана Тимофеева</cp:lastModifiedBy>
  <cp:revision>153</cp:revision>
  <dcterms:created xsi:type="dcterms:W3CDTF">2022-10-14T07:04:20Z</dcterms:created>
  <dcterms:modified xsi:type="dcterms:W3CDTF">2023-05-26T04:48:26Z</dcterms:modified>
</cp:coreProperties>
</file>