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70" r:id="rId3"/>
    <p:sldId id="282" r:id="rId4"/>
    <p:sldId id="283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37E7B6-99B8-439E-A169-8ED91859839C}">
          <p14:sldIdLst>
            <p14:sldId id="256"/>
            <p14:sldId id="270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098"/>
    <a:srgbClr val="1B6377"/>
    <a:srgbClr val="95D5E7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707" autoAdjust="0"/>
  </p:normalViewPr>
  <p:slideViewPr>
    <p:cSldViewPr>
      <p:cViewPr>
        <p:scale>
          <a:sx n="114" d="100"/>
          <a:sy n="114" d="100"/>
        </p:scale>
        <p:origin x="-15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A0247-486A-458E-90E6-E12A2856BFF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26715-68A8-443D-B21E-E30A605F1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16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95FB40-11FC-441F-885D-1B1D205046B5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2F0623-F40F-4D02-A2BD-ECBA01124E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992888" cy="1584176"/>
          </a:xfrm>
        </p:spPr>
        <p:txBody>
          <a:bodyPr>
            <a:noAutofit/>
          </a:bodyPr>
          <a:lstStyle/>
          <a:p>
            <a:pPr algn="ctr"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Информация о 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Законе Самарской области </a:t>
            </a:r>
            <a:b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от 06.07.2015 № 76-ГД 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О молодом специалисте в Самарской области»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9" name="Picture 2" descr="kozelbl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34" y="227484"/>
            <a:ext cx="1060635" cy="100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0941" y="435376"/>
            <a:ext cx="2667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Правительство Самарской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752267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435" y="188640"/>
            <a:ext cx="7722021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МОЛОДОМ СПЕЦИАЛИСТЕ 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052736"/>
            <a:ext cx="8064896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just">
              <a:spcAft>
                <a:spcPts val="600"/>
              </a:spcAft>
              <a:tabLst>
                <a:tab pos="619125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оказываются молодым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завершим обучение по профессиям (специальностям), входящим в перечень востребованных профессий (специальностей),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распоряжением Правительства Самарской области от 28.12.2015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1066-р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algn="just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algn="just">
              <a:spcAft>
                <a:spcPts val="600"/>
              </a:spcAf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35100" indent="-92075">
              <a:spcAft>
                <a:spcPts val="600"/>
              </a:spcAft>
              <a:buFontTx/>
              <a:buChar char="-"/>
            </a:pPr>
            <a:r>
              <a:rPr lang="ru-RU" sz="1500" b="1" dirty="0" smtClean="0">
                <a:solidFill>
                  <a:srgbClr val="1B63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Перечнем </a:t>
            </a:r>
            <a:r>
              <a:rPr lang="ru-RU" sz="1500" b="1" dirty="0">
                <a:solidFill>
                  <a:srgbClr val="1B63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 </a:t>
            </a:r>
            <a:r>
              <a:rPr lang="ru-RU" sz="1500" b="1" dirty="0" smtClean="0">
                <a:solidFill>
                  <a:srgbClr val="1B63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 (специальностей).</a:t>
            </a:r>
          </a:p>
          <a:p>
            <a:pPr marL="1720850" indent="-285750" algn="just">
              <a:spcAft>
                <a:spcPts val="600"/>
              </a:spcAft>
              <a:buFontTx/>
              <a:buChar char="-"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получателей мер поддержки:</a:t>
            </a:r>
          </a:p>
          <a:p>
            <a:pPr marL="360363" lvl="8" indent="-1841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Самарской области;</a:t>
            </a:r>
          </a:p>
          <a:p>
            <a:pPr marL="360363" lvl="8" indent="-1841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востребованной на рынке труда профессии;</a:t>
            </a:r>
          </a:p>
          <a:p>
            <a:pPr marL="360363" lvl="8" indent="-1841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опыта работы по полученной профессии (специальности);</a:t>
            </a:r>
          </a:p>
          <a:p>
            <a:pPr marL="360363" lvl="8" indent="-1841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трудоустроились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работу в организацию Самарской области по полученной профессии (специальности) в течение 6-ти месяцев со дня завершения обучения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-708828" y="825460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2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1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9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"/>
          <p:cNvGrpSpPr/>
          <p:nvPr/>
        </p:nvGrpSpPr>
        <p:grpSpPr>
          <a:xfrm rot="5400000">
            <a:off x="-708827" y="2409636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14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20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9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8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37" y="2758442"/>
            <a:ext cx="1042670" cy="10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9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435" y="188640"/>
            <a:ext cx="7722021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МОЛОДОМ СПЕЦИАЛИСТЕ 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052736"/>
            <a:ext cx="7992888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поддержки молодых специалистов:</a:t>
            </a:r>
          </a:p>
          <a:p>
            <a:pPr marL="360363" indent="-193675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19125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за каждый отработанный год;</a:t>
            </a:r>
          </a:p>
          <a:p>
            <a:pPr marL="360363" indent="-193675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19125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компенсация затрат на получение высшего образования или дополнительного профессионального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193675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19125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компенсация расходов по временному найму жилого помещения (за исключением расходов на коммунальные услуги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193675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19125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затрат на научно-исследовательскую и инновационную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 algn="ctr">
              <a:spcAft>
                <a:spcPts val="600"/>
              </a:spcAft>
            </a:pP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 algn="ctr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выплаты: </a:t>
            </a:r>
          </a:p>
          <a:p>
            <a:pPr marL="176213" lvl="8" algn="ctr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составляет </a:t>
            </a:r>
            <a:r>
              <a:rPr lang="ru-RU" sz="1600" b="1" dirty="0">
                <a:solidFill>
                  <a:srgbClr val="228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145,5 тыс. </a:t>
            </a:r>
            <a:r>
              <a:rPr lang="ru-RU" sz="1600" b="1" dirty="0" smtClean="0">
                <a:solidFill>
                  <a:srgbClr val="228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 smtClean="0">
              <a:solidFill>
                <a:srgbClr val="228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 algn="ctr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 </a:t>
            </a:r>
            <a:r>
              <a:rPr lang="ru-RU" sz="1600" b="1" dirty="0" smtClean="0">
                <a:solidFill>
                  <a:srgbClr val="228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156,0 </a:t>
            </a:r>
            <a:r>
              <a:rPr lang="ru-RU" sz="1600" b="1" dirty="0">
                <a:solidFill>
                  <a:srgbClr val="228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b="1" dirty="0" smtClean="0">
                <a:solidFill>
                  <a:srgbClr val="228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>
              <a:solidFill>
                <a:srgbClr val="228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-708828" y="825460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2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1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9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"/>
          <p:cNvGrpSpPr/>
          <p:nvPr/>
        </p:nvGrpSpPr>
        <p:grpSpPr>
          <a:xfrm rot="5400000">
            <a:off x="-708827" y="2409636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14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20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9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8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55007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435" y="188640"/>
            <a:ext cx="7722021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МОЛОДОМ СПЕЦИАЛИСТЕ 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052736"/>
            <a:ext cx="7992888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 меру поддержки молодые специалисты могут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подав электронное </a:t>
            </a:r>
            <a:r>
              <a:rPr 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портале государственных и муниципальных услуг </a:t>
            </a:r>
            <a:r>
              <a:rPr 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</a:t>
            </a: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ctr">
              <a:spcAft>
                <a:spcPts val="600"/>
              </a:spcAft>
              <a:tabLst>
                <a:tab pos="6191250" algn="l"/>
              </a:tabLst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 algn="ctr">
              <a:spcAft>
                <a:spcPts val="600"/>
              </a:spcAft>
            </a:pP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8" algn="ctr"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возникающим вопросам: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Евлахова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 Александровна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89272000041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5400000">
            <a:off x="-708828" y="825460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2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1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9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"/>
          <p:cNvGrpSpPr/>
          <p:nvPr/>
        </p:nvGrpSpPr>
        <p:grpSpPr>
          <a:xfrm rot="5400000">
            <a:off x="-708827" y="2409636"/>
            <a:ext cx="1775862" cy="358206"/>
            <a:chOff x="0" y="0"/>
            <a:chExt cx="4936395" cy="950548"/>
          </a:xfrm>
          <a:solidFill>
            <a:srgbClr val="228098"/>
          </a:solidFill>
        </p:grpSpPr>
        <p:grpSp>
          <p:nvGrpSpPr>
            <p:cNvPr id="14" name="Group 5"/>
            <p:cNvGrpSpPr/>
            <p:nvPr/>
          </p:nvGrpSpPr>
          <p:grpSpPr>
            <a:xfrm>
              <a:off x="0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20" name="Freeform 6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7"/>
            <p:cNvGrpSpPr/>
            <p:nvPr/>
          </p:nvGrpSpPr>
          <p:grpSpPr>
            <a:xfrm>
              <a:off x="1469961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9" name="Freeform 8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9"/>
            <p:cNvGrpSpPr/>
            <p:nvPr/>
          </p:nvGrpSpPr>
          <p:grpSpPr>
            <a:xfrm>
              <a:off x="2939923" y="0"/>
              <a:ext cx="1996472" cy="950548"/>
              <a:chOff x="0" y="0"/>
              <a:chExt cx="13398500" cy="6379210"/>
            </a:xfrm>
            <a:grpFill/>
          </p:grpSpPr>
          <p:sp>
            <p:nvSpPr>
              <p:cNvPr id="18" name="Freeform 10"/>
              <p:cNvSpPr/>
              <p:nvPr/>
            </p:nvSpPr>
            <p:spPr>
              <a:xfrm>
                <a:off x="0" y="0"/>
                <a:ext cx="13398500" cy="6379210"/>
              </a:xfrm>
              <a:custGeom>
                <a:avLst/>
                <a:gdLst/>
                <a:ahLst/>
                <a:cxnLst/>
                <a:rect l="l" t="t" r="r" b="b"/>
                <a:pathLst>
                  <a:path w="13398500" h="6379210">
                    <a:moveTo>
                      <a:pt x="6747510" y="0"/>
                    </a:moveTo>
                    <a:lnTo>
                      <a:pt x="6645910" y="0"/>
                    </a:lnTo>
                    <a:lnTo>
                      <a:pt x="6638290" y="7620"/>
                    </a:lnTo>
                    <a:lnTo>
                      <a:pt x="0" y="6379210"/>
                    </a:lnTo>
                    <a:lnTo>
                      <a:pt x="6752590" y="6379210"/>
                    </a:lnTo>
                    <a:lnTo>
                      <a:pt x="133985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352" y="3070850"/>
            <a:ext cx="1497335" cy="149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472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3941</TotalTime>
  <Words>211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Информация о Законе Самарской области  от 06.07.2015 № 76-ГД  «О молодом специалисте в Самарской области»</vt:lpstr>
      <vt:lpstr>ЗАКОН О МОЛОДОМ СПЕЦИАЛИСТЕ </vt:lpstr>
      <vt:lpstr>ЗАКОН О МОЛОДОМ СПЕЦИАЛИСТЕ </vt:lpstr>
      <vt:lpstr>ЗАКОН О МОЛОДОМ СПЕЦИАЛИСТЕ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эффективного взаимодействия с работодателя по качеству предоставления сведений о свободных рабочих местах и  вакантных должностях</dc:title>
  <dc:creator>Бирюкова Анна Николаевна</dc:creator>
  <cp:lastModifiedBy>Бренер Юлия Геннадьевна</cp:lastModifiedBy>
  <cp:revision>159</cp:revision>
  <cp:lastPrinted>2022-12-06T06:18:01Z</cp:lastPrinted>
  <dcterms:created xsi:type="dcterms:W3CDTF">2019-02-11T10:54:12Z</dcterms:created>
  <dcterms:modified xsi:type="dcterms:W3CDTF">2022-12-06T08:53:15Z</dcterms:modified>
</cp:coreProperties>
</file>