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drawings/drawing2.xml" ContentType="application/vnd.openxmlformats-officedocument.drawingml.chartshapes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drawings/drawing3.xml" ContentType="application/vnd.openxmlformats-officedocument.drawingml.chartshapes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4.xml" ContentType="application/vnd.openxmlformats-officedocument.drawingml.chartshapes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5.xml" ContentType="application/vnd.openxmlformats-officedocument.drawingml.chartshapes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6.xml" ContentType="application/vnd.openxmlformats-officedocument.drawingml.chartshapes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drawings/drawing7.xml" ContentType="application/vnd.openxmlformats-officedocument.drawingml.chartshapes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drawings/drawing8.xml" ContentType="application/vnd.openxmlformats-officedocument.drawingml.chartshapes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303" r:id="rId2"/>
    <p:sldId id="304" r:id="rId3"/>
    <p:sldId id="305" r:id="rId4"/>
    <p:sldId id="301" r:id="rId5"/>
    <p:sldId id="371" r:id="rId6"/>
    <p:sldId id="309" r:id="rId7"/>
    <p:sldId id="306" r:id="rId8"/>
    <p:sldId id="258" r:id="rId9"/>
    <p:sldId id="335" r:id="rId10"/>
    <p:sldId id="260" r:id="rId11"/>
    <p:sldId id="265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67" r:id="rId36"/>
    <p:sldId id="337" r:id="rId37"/>
    <p:sldId id="346" r:id="rId38"/>
    <p:sldId id="344" r:id="rId39"/>
    <p:sldId id="368" r:id="rId40"/>
    <p:sldId id="369" r:id="rId41"/>
    <p:sldId id="370" r:id="rId42"/>
    <p:sldId id="347" r:id="rId43"/>
    <p:sldId id="299" r:id="rId44"/>
    <p:sldId id="348" r:id="rId45"/>
    <p:sldId id="336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59" r:id="rId57"/>
    <p:sldId id="360" r:id="rId58"/>
    <p:sldId id="361" r:id="rId59"/>
    <p:sldId id="362" r:id="rId60"/>
    <p:sldId id="363" r:id="rId61"/>
    <p:sldId id="364" r:id="rId62"/>
    <p:sldId id="365" r:id="rId63"/>
    <p:sldId id="366" r:id="rId64"/>
    <p:sldId id="295" r:id="rId6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7" autoAdjust="0"/>
    <p:restoredTop sz="92081" autoAdjust="0"/>
  </p:normalViewPr>
  <p:slideViewPr>
    <p:cSldViewPr snapToGrid="0">
      <p:cViewPr varScale="1">
        <p:scale>
          <a:sx n="69" d="100"/>
          <a:sy n="69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chartUserShapes" Target="../drawings/drawing2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chartUserShapes" Target="../drawings/drawing3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chartUserShapes" Target="../drawings/drawing7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chartUserShapes" Target="../drawings/drawing8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3A-4F83-AEFC-642E2C46A2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83A-4F83-AEFC-642E2C46A2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3A-4F83-AEFC-642E2C46A22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83A-4F83-AEFC-642E2C46A224}"/>
              </c:ext>
            </c:extLst>
          </c:dPt>
          <c:dLbls>
            <c:dLbl>
              <c:idx val="0"/>
              <c:layout>
                <c:manualLayout>
                  <c:x val="0.16066232384362122"/>
                  <c:y val="-0.12656249221441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3A-4F83-AEFC-642E2C46A224}"/>
                </c:ext>
              </c:extLst>
            </c:dLbl>
            <c:dLbl>
              <c:idx val="1"/>
              <c:layout>
                <c:manualLayout>
                  <c:x val="-0.2535221990926867"/>
                  <c:y val="-2.3437498558226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3A-4F83-AEFC-642E2C46A224}"/>
                </c:ext>
              </c:extLst>
            </c:dLbl>
            <c:dLbl>
              <c:idx val="2"/>
              <c:layout>
                <c:manualLayout>
                  <c:x val="-0.18866768304572035"/>
                  <c:y val="-9.6093744088721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A-4F83-AEFC-642E2C46A224}"/>
                </c:ext>
              </c:extLst>
            </c:dLbl>
            <c:dLbl>
              <c:idx val="3"/>
              <c:layout>
                <c:manualLayout>
                  <c:x val="-0.15476645874844247"/>
                  <c:y val="-0.117187492791123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3A-4F83-AEFC-642E2C46A2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0.23499999999999999</c:v>
                </c:pt>
                <c:pt idx="1">
                  <c:v>0.59</c:v>
                </c:pt>
                <c:pt idx="2">
                  <c:v>0.12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A-4F83-AEFC-642E2C46A2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14457032606458"/>
          <c:y val="0.31230060824922434"/>
          <c:w val="0.30585542967393547"/>
          <c:h val="0.32852360183786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2464882718945966"/>
          <c:y val="1.0349657473196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3109911677171518E-2"/>
          <c:y val="0.2805779916978634"/>
          <c:w val="0.5006389188159347"/>
          <c:h val="0.6360049914686632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206302459420477"/>
                  <c:y val="-0.15006412509231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29694842494644397"/>
                  <c:y val="6.78473018055871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layout>
                <c:manualLayout>
                  <c:x val="-6.4023385968226626E-2"/>
                  <c:y val="-0.20986049354419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60029373586927"/>
          <c:y val="0.41150217740087097"/>
          <c:w val="0.3273996279813155"/>
          <c:h val="0.28427208597550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7988816019305623"/>
          <c:w val="0.48047598871680663"/>
          <c:h val="0.6729131618654504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5032507197460561"/>
                  <c:y val="-7.8498729643427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20220344527340983"/>
                  <c:y val="-6.60780588762557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70073832841504"/>
          <c:y val="0.40586264370992187"/>
          <c:w val="0.11276866881926302"/>
          <c:h val="0.138505538023281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kern="1200" spc="0" baseline="0" dirty="0">
                <a:solidFill>
                  <a:schemeClr val="tx1"/>
                </a:solidFill>
              </a:rPr>
              <a:t>Каких качеств и навыков не хватает выпускникам для успешного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9.166666666666666E-2"/>
                  <c:y val="-0.160504458632714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6.770837434383202E-2"/>
                  <c:y val="0.142670717660651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30167322834643E-2"/>
                      <c:h val="3.92567155072513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9.583333333333334E-2"/>
                  <c:y val="6.2418400579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1041666666666666"/>
                  <c:y val="-0.10254451523756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%">
                  <c:v>0.22</c:v>
                </c:pt>
                <c:pt idx="1">
                  <c:v>0</c:v>
                </c:pt>
                <c:pt idx="2" formatCode="0%">
                  <c:v>0.22</c:v>
                </c:pt>
                <c:pt idx="3" formatCode="0%">
                  <c:v>0.34</c:v>
                </c:pt>
                <c:pt idx="4">
                  <c:v>0</c:v>
                </c:pt>
                <c:pt idx="5">
                  <c:v>0</c:v>
                </c:pt>
                <c:pt idx="6" formatCode="0%">
                  <c:v>0.22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930306758530191"/>
          <c:y val="0.11365133952064213"/>
          <c:w val="0.42444693241469816"/>
          <c:h val="0.7720952537090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5860062945885162"/>
                  <c:y val="-6.140282528844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16008778460772244"/>
                  <c:y val="0.12899259143826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layout>
                <c:manualLayout>
                  <c:x val="-0.11207554773501899"/>
                  <c:y val="-4.5738266980817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0.5</c:v>
                </c:pt>
                <c:pt idx="2">
                  <c:v>0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073049289023244"/>
          <c:y val="0.43213591503310794"/>
          <c:w val="0.3273996279813155"/>
          <c:h val="0.27671057376647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5498372003952128"/>
                  <c:y val="-4.52997142120328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229976886967248E-2"/>
                      <c:h val="7.03191475179841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94457383300413"/>
          <c:y val="0.39760084288373254"/>
          <c:w val="0.11288713003004783"/>
          <c:h val="0.1549561940416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7.0833333333333331E-2"/>
                  <c:y val="-0.1538167728563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8.0208333333333257E-2"/>
                  <c:y val="9.5856829461204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0.13125000000000001"/>
                  <c:y val="-3.1209200289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7.6041666666666702E-2"/>
                  <c:y val="-8.4710686500599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layout>
                <c:manualLayout>
                  <c:x val="-4.1666666666666706E-2"/>
                  <c:y val="-0.10923220101393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%">
                  <c:v>0.25</c:v>
                </c:pt>
                <c:pt idx="1">
                  <c:v>0</c:v>
                </c:pt>
                <c:pt idx="2" formatCode="0%">
                  <c:v>0.17</c:v>
                </c:pt>
                <c:pt idx="3" formatCode="0%">
                  <c:v>0.33</c:v>
                </c:pt>
                <c:pt idx="4">
                  <c:v>0</c:v>
                </c:pt>
                <c:pt idx="5">
                  <c:v>0</c:v>
                </c:pt>
                <c:pt idx="6" formatCode="0%">
                  <c:v>0.17</c:v>
                </c:pt>
                <c:pt idx="7" formatCode="0%">
                  <c:v>0.08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992806758530194"/>
          <c:y val="0.11588056811276316"/>
          <c:w val="0.38382193241469814"/>
          <c:h val="0.79884599681448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2067391237949487"/>
                  <c:y val="-0.262708783490018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3.3504643375574093E-2"/>
                  <c:y val="0.326558024605045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260030639687884"/>
          <c:y val="0.38334647845474545"/>
          <c:w val="0.3273996279813155"/>
          <c:h val="0.32049589954508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19321893871110116"/>
                  <c:y val="5.97849920592249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97071906918073"/>
          <c:y val="0.42377189951927857"/>
          <c:w val="0.11288713003004783"/>
          <c:h val="0.15303275797180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0833333333333334"/>
                  <c:y val="-0.14712908707998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0.12604166666666666"/>
                  <c:y val="1.5604600144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0520833333333333"/>
                  <c:y val="-8.025222931635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layout>
                <c:manualLayout>
                  <c:x val="-9.0625000000000025E-2"/>
                  <c:y val="-9.8086058053325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%">
                  <c:v>0.2</c:v>
                </c:pt>
                <c:pt idx="1">
                  <c:v>0</c:v>
                </c:pt>
                <c:pt idx="2">
                  <c:v>0</c:v>
                </c:pt>
                <c:pt idx="3" formatCode="0%">
                  <c:v>0.4</c:v>
                </c:pt>
                <c:pt idx="4">
                  <c:v>0</c:v>
                </c:pt>
                <c:pt idx="5">
                  <c:v>0</c:v>
                </c:pt>
                <c:pt idx="6" formatCode="0%">
                  <c:v>0.2</c:v>
                </c:pt>
                <c:pt idx="7" formatCode="0%">
                  <c:v>0.2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1780675853018"/>
          <c:y val="0.11365133952064213"/>
          <c:w val="0.37757193241469816"/>
          <c:h val="0.7720952537090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1320044124653683"/>
          <c:y val="2.5274045390681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0143171660692342"/>
                  <c:y val="0.202819460174693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0.14937012394776186"/>
                  <c:y val="-0.229920622250093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65099407954296"/>
          <c:y val="0.3684332258836297"/>
          <c:w val="0.3273996279813155"/>
          <c:h val="0.32049589954508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76B-4D25-84E7-7A4252DC5DA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6B-4D25-84E7-7A4252DC5DA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76B-4D25-84E7-7A4252DC5DA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76B-4D25-84E7-7A4252DC5DA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F76B-4D25-84E7-7A4252DC5DA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76B-4D25-84E7-7A4252DC5DA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76B-4D25-84E7-7A4252DC5DA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6B-4D25-84E7-7A4252DC5DA2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76B-4D25-84E7-7A4252DC5D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Отсутствие профессиональных (технических) навыков, относящиеся к работе</c:v>
                </c:pt>
                <c:pt idx="1">
                  <c:v>Неспособность взаимодействовать/ сотрудничать с другими людьми</c:v>
                </c:pt>
                <c:pt idx="2">
                  <c:v>Неспособность работать самостоятельно</c:v>
                </c:pt>
                <c:pt idx="3">
                  <c:v>Неумение решать возникающие в ходе работы проблемы</c:v>
                </c:pt>
                <c:pt idx="4">
                  <c:v>Неспособность к обучению, самообразованию</c:v>
                </c:pt>
                <c:pt idx="5">
                  <c:v>Отсутствие навыков пользования компьютером</c:v>
                </c:pt>
                <c:pt idx="6">
                  <c:v>Несоблюдение трудовой дисциплины и исполнительность</c:v>
                </c:pt>
                <c:pt idx="7">
                  <c:v>Неспособность к проявлению инициативы и предпринимательству</c:v>
                </c:pt>
                <c:pt idx="8">
                  <c:v>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0.59</c:v>
                </c:pt>
                <c:pt idx="1">
                  <c:v>0.18</c:v>
                </c:pt>
                <c:pt idx="2">
                  <c:v>0.41</c:v>
                </c:pt>
                <c:pt idx="3">
                  <c:v>0.76</c:v>
                </c:pt>
                <c:pt idx="4">
                  <c:v>0.12</c:v>
                </c:pt>
                <c:pt idx="5">
                  <c:v>0</c:v>
                </c:pt>
                <c:pt idx="6">
                  <c:v>0.41</c:v>
                </c:pt>
                <c:pt idx="7">
                  <c:v>0.12</c:v>
                </c:pt>
                <c:pt idx="8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A-4F83-AEFC-642E2C46A2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8751080"/>
        <c:axId val="448750720"/>
      </c:barChart>
      <c:valAx>
        <c:axId val="448750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8751080"/>
        <c:crosses val="autoZero"/>
        <c:crossBetween val="between"/>
      </c:valAx>
      <c:catAx>
        <c:axId val="44875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8750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25612743038448305"/>
                  <c:y val="8.181104176525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442496490587171"/>
          <c:y val="0.43567600647154575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9.5382791994750651E-2"/>
          <c:y val="3.3438428881815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9.583333333333334E-2"/>
                  <c:y val="-0.153816772856350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0.11354166666666667"/>
                  <c:y val="1.5604600144847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0.10833333333333334"/>
                  <c:y val="5.1272257618783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2291666666666666"/>
                  <c:y val="-7.3564543539993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0.25</c:v>
                </c:pt>
                <c:pt idx="1">
                  <c:v>0.25</c:v>
                </c:pt>
                <c:pt idx="2" formatCode="General">
                  <c:v>0</c:v>
                </c:pt>
                <c:pt idx="3">
                  <c:v>0.25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0.25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21973425196861"/>
          <c:y val="0.13594362544185243"/>
          <c:w val="0.39423859908136483"/>
          <c:h val="0.776553710893274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2242098545338218"/>
          <c:y val="1.5091100338468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026824998513027"/>
          <c:y val="0.27735945194827294"/>
          <c:w val="0.43226458801194079"/>
          <c:h val="0.639050824449388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7.7800854889087792E-2"/>
                  <c:y val="0.25481596224895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9.0668720029450103E-2"/>
                  <c:y val="-0.26372612813698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11665908444229"/>
          <c:y val="0.4554881460000979"/>
          <c:w val="0.3273996279813155"/>
          <c:h val="0.32049589954508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0330879913951941"/>
                  <c:y val="3.4612363823761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1745091465869"/>
          <c:y val="0.43567600647154575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2708333333333327"/>
                  <c:y val="-0.16273368722483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0.125"/>
                  <c:y val="-1.1146142960605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9.8958333333333329E-2"/>
                  <c:y val="-6.24184005793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layout>
                <c:manualLayout>
                  <c:x val="-9.8958333333333329E-2"/>
                  <c:y val="-6.464762917150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0%">
                  <c:v>0.2</c:v>
                </c:pt>
                <c:pt idx="1">
                  <c:v>0</c:v>
                </c:pt>
                <c:pt idx="2">
                  <c:v>0</c:v>
                </c:pt>
                <c:pt idx="3" formatCode="0%">
                  <c:v>0.4</c:v>
                </c:pt>
                <c:pt idx="4">
                  <c:v>0</c:v>
                </c:pt>
                <c:pt idx="5">
                  <c:v>0</c:v>
                </c:pt>
                <c:pt idx="6" formatCode="0%">
                  <c:v>0.2</c:v>
                </c:pt>
                <c:pt idx="7" formatCode="0%">
                  <c:v>0.2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013640091863528"/>
          <c:y val="0.12033902529700521"/>
          <c:w val="0.40361359908136485"/>
          <c:h val="0.765407567932669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0500194554072888"/>
          <c:y val="2.33550654976261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2642612180531867"/>
                  <c:y val="3.2318951118491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9.4751868361869829E-2"/>
                  <c:y val="-0.100742244481529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38817139241435"/>
          <c:y val="0.37666479550295462"/>
          <c:w val="0.3273996279813155"/>
          <c:h val="0.32049589954508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950268502146339"/>
          <c:y val="3.2113222441188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26960782145735052"/>
                  <c:y val="5.6638413529792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94457383300413"/>
          <c:y val="0.42737696754068866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3571612532808397"/>
          <c:y val="3.12092002896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3545587270341208"/>
          <c:y val="0.12435409418016874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9.6875000000000003E-2"/>
                  <c:y val="0.193942887514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7.1874999999999994E-2"/>
                  <c:y val="0.2741951168308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%">
                  <c:v>0.5</c:v>
                </c:pt>
                <c:pt idx="4">
                  <c:v>0</c:v>
                </c:pt>
                <c:pt idx="5">
                  <c:v>0</c:v>
                </c:pt>
                <c:pt idx="6" formatCode="0%">
                  <c:v>0.5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284473425196863"/>
          <c:y val="0.15154822558669961"/>
          <c:w val="0.3609052657480315"/>
          <c:h val="0.72305222468237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5.4522231447481175E-2"/>
          <c:y val="6.1042885139312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6788551041519049E-2"/>
          <c:y val="0.27389553670329092"/>
          <c:w val="0.47745470350303054"/>
          <c:h val="0.658089930108736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33841847993728086"/>
                  <c:y val="-4.144776944403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85181602868137"/>
          <c:y val="0.33062762310715715"/>
          <c:w val="0.29519053329922212"/>
          <c:h val="0.27887575347763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113687061525796"/>
          <c:y val="6.63040561920633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395297992470101"/>
          <c:y val="0.289347859543448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3526347642702675"/>
                  <c:y val="-3.6361680114368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358293286237272"/>
          <c:y val="0.39782683405281899"/>
          <c:w val="0.11328619111505708"/>
          <c:h val="0.15303275797180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0E0-4E88-95F9-1B7C17602059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E0-4E88-95F9-1B7C17602059}"/>
              </c:ext>
            </c:extLst>
          </c:dPt>
          <c:dLbls>
            <c:dLbl>
              <c:idx val="0"/>
              <c:layout>
                <c:manualLayout>
                  <c:x val="0.31126456188418983"/>
                  <c:y val="-1.6406248990757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0-4E88-95F9-1B7C1760205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E0-4E88-95F9-1B7C176020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Да, при наличии вакансий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A-4F83-AEFC-642E2C46A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73181867269806"/>
          <c:y val="0.28729242819313316"/>
          <c:w val="0.27038593687254842"/>
          <c:h val="0.26135246915892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0892445866141734"/>
          <c:y val="3.7896886066057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0392060367454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3541670767716527"/>
                  <c:y val="-0.11257595613720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296833989501304E-2"/>
                      <c:h val="3.7027486915130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9.8958333333333329E-2"/>
                  <c:y val="4.904302902666262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130167322834653E-2"/>
                      <c:h val="3.47982583230092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0.15208337434383201"/>
                  <c:y val="4.79284147306021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37499999999997E-2"/>
                      <c:h val="5.37244090701167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7.9166666666666663E-2"/>
                  <c:y val="0.13375371552726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layout>
                <c:manualLayout>
                  <c:x val="-0.10781250000000001"/>
                  <c:y val="0.169421373001198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505167322834647E-2"/>
                      <c:h val="7.04659157969457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7812500000000001"/>
                  <c:y val="-3.12092002896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0.23</c:v>
                </c:pt>
                <c:pt idx="1">
                  <c:v>0.11</c:v>
                </c:pt>
                <c:pt idx="2">
                  <c:v>0.22</c:v>
                </c:pt>
                <c:pt idx="3">
                  <c:v>0.11</c:v>
                </c:pt>
                <c:pt idx="4">
                  <c:v>0.22</c:v>
                </c:pt>
                <c:pt idx="5" formatCode="General">
                  <c:v>0</c:v>
                </c:pt>
                <c:pt idx="6">
                  <c:v>0.11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09473425196859"/>
          <c:y val="0.180528197284273"/>
          <c:w val="0.37965526574803149"/>
          <c:h val="0.76094911074842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8804585986442018"/>
                  <c:y val="0.28123683088051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0.20295529917099228"/>
                  <c:y val="8.4257575796429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layout>
                <c:manualLayout>
                  <c:x val="-6.2976775888205327E-2"/>
                  <c:y val="-0.20235909416118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0.33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869869741138046"/>
          <c:y val="0.35294180499317457"/>
          <c:w val="0.29677608110997328"/>
          <c:h val="0.286662614958666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28826350501343079"/>
                  <c:y val="5.388211518153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182787062990414"/>
          <c:y val="0.45770213288117445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1517445866141732"/>
          <c:y val="3.12092002896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62253937007873"/>
          <c:y val="0.20014786631228368"/>
          <c:w val="0.33515493766404197"/>
          <c:h val="0.717251491037974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0416666666666667"/>
                  <c:y val="-0.102544515237567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0.10104166666666667"/>
                  <c:y val="0.12260757256665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0.19375000000000001"/>
                  <c:y val="-4.6813800434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8.5416666666666669E-2"/>
                  <c:y val="-0.12260757256665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0.17</c:v>
                </c:pt>
                <c:pt idx="1">
                  <c:v>0.17</c:v>
                </c:pt>
                <c:pt idx="2" formatCode="General">
                  <c:v>0</c:v>
                </c:pt>
                <c:pt idx="3">
                  <c:v>0.33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0.33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221973425196861"/>
          <c:y val="0.13817285403397345"/>
          <c:w val="0.4077802657480315"/>
          <c:h val="0.77209525370903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layout>
                <c:manualLayout>
                  <c:x val="0.10619089574064276"/>
                  <c:y val="0.23048499764925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-6.6592413029039677E-2"/>
                  <c:y val="-0.285488692893911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495399391273682"/>
          <c:y val="0.35760483918620695"/>
          <c:w val="0.29578551226375216"/>
          <c:h val="0.282430160732437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520749608055291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1454245836690886"/>
                  <c:y val="6.270609299210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94457383300413"/>
          <c:y val="0.42396801694378816"/>
          <c:w val="0.11288713003004783"/>
          <c:h val="0.160730063230631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3259112532808398"/>
          <c:y val="2.8979971697573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0.12083333333333325"/>
                  <c:y val="-4.681380043454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0.12708333333333327"/>
                  <c:y val="6.910608635575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9.166666666666666E-2"/>
                  <c:y val="-0.19171365892240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 formatCode="General">
                  <c:v>0</c:v>
                </c:pt>
                <c:pt idx="1">
                  <c:v>0.2</c:v>
                </c:pt>
                <c:pt idx="2" formatCode="General">
                  <c:v>0</c:v>
                </c:pt>
                <c:pt idx="3">
                  <c:v>0.4</c:v>
                </c:pt>
                <c:pt idx="4" formatCode="General">
                  <c:v>0</c:v>
                </c:pt>
                <c:pt idx="5" formatCode="General">
                  <c:v>0</c:v>
                </c:pt>
                <c:pt idx="6">
                  <c:v>0.4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01140091863513"/>
          <c:y val="0.1270267110733683"/>
          <c:w val="0.3921552657480315"/>
          <c:h val="0.783241396669637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0867842898452769"/>
          <c:y val="4.82062874832353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876964327274701E-2"/>
          <c:y val="0.23172399686216291"/>
          <c:w val="0.50318245727020283"/>
          <c:h val="0.665637731647448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3317357814427862"/>
                  <c:y val="2.5087935353807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16209745039966"/>
          <c:y val="0.35907568766711934"/>
          <c:w val="0.3273996279813155"/>
          <c:h val="0.229439575548488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26902579407376"/>
          <c:y val="2.553050627463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0780226283047524"/>
                  <c:y val="5.6638413529792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565862413326133"/>
          <c:y val="0.41993094478914361"/>
          <c:w val="0.11288713003004783"/>
          <c:h val="0.154886027197984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3675779199475063"/>
          <c:y val="3.78968860660574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1874999999999993"/>
                  <c:y val="-4.6813800434541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9.8958333333333259E-2"/>
                  <c:y val="-2.452151451333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0.1135416666666666"/>
                  <c:y val="9.5856829461204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0.125"/>
                  <c:y val="7.1335314947872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layout>
                <c:manualLayout>
                  <c:x val="-9.583333333333334E-2"/>
                  <c:y val="-5.7959943395146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0208333333333336"/>
                  <c:y val="-8.69399150927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0.16</c:v>
                </c:pt>
                <c:pt idx="5" formatCode="General">
                  <c:v>0</c:v>
                </c:pt>
                <c:pt idx="6">
                  <c:v>0.16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71973425196854"/>
          <c:y val="0.15154822558669961"/>
          <c:w val="0.39944693241469814"/>
          <c:h val="0.75871988215630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15053103364702072"/>
                  <c:y val="8.219560300266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layout>
                <c:manualLayout>
                  <c:x val="-0.11008986042841819"/>
                  <c:y val="-8.5239884595359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36223597583787"/>
          <c:y val="0.33219871919642469"/>
          <c:w val="0.34863776402416208"/>
          <c:h val="0.43058414729912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9.1361899584240569E-2"/>
          <c:y val="8.4689948947247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888408844654494E-2"/>
          <c:y val="0.27881917749092922"/>
          <c:w val="0.46095084079440429"/>
          <c:h val="0.633641285288444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34032886151175451"/>
                  <c:y val="-3.705539594545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97653913624215"/>
          <c:y val="0.39286783103359907"/>
          <c:w val="0.3866053444232071"/>
          <c:h val="0.2593901978413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3476304497621012"/>
                  <c:y val="1.0641903465122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746418276013644"/>
          <c:y val="0.33105599831379329"/>
          <c:w val="0.11288713003004783"/>
          <c:h val="0.1534566440253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0892445866141734"/>
          <c:y val="6.0189171987267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20587270341207"/>
          <c:y val="0.15556329446986314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1458333333333333"/>
                  <c:y val="-7.579377213211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9.6875000000000003E-2"/>
                  <c:y val="-2.675074310545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0.11979166666666667"/>
                  <c:y val="4.904302902666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4375000000000006E-2"/>
                  <c:y val="6.68768577636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layout>
                <c:manualLayout>
                  <c:x val="-8.9583333333333334E-2"/>
                  <c:y val="-1.5604600144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09375"/>
                  <c:y val="-7.1335314947872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0.16</c:v>
                </c:pt>
                <c:pt idx="5" formatCode="General">
                  <c:v>0</c:v>
                </c:pt>
                <c:pt idx="6">
                  <c:v>0.16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63640091863522"/>
          <c:y val="0.18049484662029638"/>
          <c:w val="0.38760679133858267"/>
          <c:h val="0.76377443857667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1629626295475261"/>
          <c:y val="4.6869886177679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707228619333229E-2"/>
          <c:y val="0.28370209133145968"/>
          <c:w val="0.51305401812339146"/>
          <c:h val="0.6673894950796087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Достаточна ли теоретическая подготовка студентов для выполнения профессиональных задач?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DB-4EA8-B1E3-EB067683BCB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DB-4EA8-B1E3-EB067683BCB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DB-4EA8-B1E3-EB067683BCB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DB-4EA8-B1E3-EB067683BC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DB-4EA8-B1E3-EB067683BCBB}"/>
                </c:ext>
              </c:extLst>
            </c:dLbl>
            <c:dLbl>
              <c:idx val="1"/>
              <c:layout>
                <c:manualLayout>
                  <c:x val="0.37685176403260734"/>
                  <c:y val="4.13584713120067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DB-4EA8-B1E3-EB067683BCB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DB-4EA8-B1E3-EB067683BCB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DB-4EA8-B1E3-EB067683B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Недостаточно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DB-4EA8-B1E3-EB067683BC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78406575476355"/>
          <c:y val="0.38378382899705987"/>
          <c:w val="0.3273996279813155"/>
          <c:h val="0.267381548846332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27624894850296"/>
          <c:y val="3.5160763058837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44-4C51-AE8B-9A12FF1031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A44-4C51-AE8B-9A12FF103195}"/>
              </c:ext>
            </c:extLst>
          </c:dPt>
          <c:dLbls>
            <c:dLbl>
              <c:idx val="0"/>
              <c:layout>
                <c:manualLayout>
                  <c:x val="0.32577611759429853"/>
                  <c:y val="3.3513776156816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44-4C51-AE8B-9A12FF103195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44-4C51-AE8B-9A12FF1031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44-4C51-AE8B-9A12FF103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645111014204808"/>
          <c:y val="0.419894786633563"/>
          <c:w val="0.11288713003004783"/>
          <c:h val="0.1549561940416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0892445866141734"/>
          <c:y val="6.01891719872677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420587270341207"/>
          <c:y val="0.15556329446986314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1458333333333333"/>
                  <c:y val="-7.5793772132114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layout>
                <c:manualLayout>
                  <c:x val="9.6875000000000003E-2"/>
                  <c:y val="-2.6750743105452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0.11979166666666667"/>
                  <c:y val="4.9043029026662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4375000000000006E-2"/>
                  <c:y val="6.68768577636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layout>
                <c:manualLayout>
                  <c:x val="-8.9583333333333334E-2"/>
                  <c:y val="-1.56046001448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layout>
                <c:manualLayout>
                  <c:x val="-0.109375"/>
                  <c:y val="-7.13353149478729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0.17</c:v>
                </c:pt>
                <c:pt idx="1">
                  <c:v>0.17</c:v>
                </c:pt>
                <c:pt idx="2">
                  <c:v>0.17</c:v>
                </c:pt>
                <c:pt idx="3">
                  <c:v>0.17</c:v>
                </c:pt>
                <c:pt idx="4">
                  <c:v>0.16</c:v>
                </c:pt>
                <c:pt idx="5" formatCode="General">
                  <c:v>0</c:v>
                </c:pt>
                <c:pt idx="6">
                  <c:v>0.16</c:v>
                </c:pt>
                <c:pt idx="7" formatCode="General">
                  <c:v>0</c:v>
                </c:pt>
                <c:pt idx="8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763640091863522"/>
          <c:y val="0.18049484662029638"/>
          <c:w val="0.38760679133858267"/>
          <c:h val="0.76377443857667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02908367837767"/>
          <c:y val="0.2560666278793185"/>
          <c:w val="0.49635525253177487"/>
          <c:h val="0.62664087791924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6-40D9-A9CD-C8D37D4695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6-40D9-A9CD-C8D37D4695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46-40D9-A9CD-C8D37D4695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46-40D9-A9CD-C8D37D4695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6-40D9-A9CD-C8D37D469569}"/>
                </c:ext>
              </c:extLst>
            </c:dLbl>
            <c:dLbl>
              <c:idx val="1"/>
              <c:layout>
                <c:manualLayout>
                  <c:x val="0.22242645270231423"/>
                  <c:y val="7.65845394821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6-40D9-A9CD-C8D37D4695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6-40D9-A9CD-C8D37D4695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6-40D9-A9CD-C8D37D46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46-40D9-A9CD-C8D37D46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98514237999664"/>
          <c:y val="0.31590959428501536"/>
          <c:w val="0.31301485762000336"/>
          <c:h val="0.26828362032773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345087685130488"/>
          <c:y val="2.203037497148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237660172975158"/>
          <c:w val="0.51417696639897537"/>
          <c:h val="0.705787062219770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F-4C58-A271-AF82B22E987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F-4C58-A271-AF82B22E9876}"/>
              </c:ext>
            </c:extLst>
          </c:dPt>
          <c:dLbls>
            <c:dLbl>
              <c:idx val="0"/>
              <c:layout>
                <c:manualLayout>
                  <c:x val="0.28562240681101869"/>
                  <c:y val="3.402013937791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F-4C58-A271-AF82B22E9876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F-4C58-A271-AF82B22E9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F-4C58-A271-AF82B22E9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07725949766439"/>
          <c:y val="0.3866963882384446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727083333333334"/>
          <c:y val="3.12092002896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102144004336848"/>
          <c:y val="0.19346018053592065"/>
          <c:w val="0.33708934542769559"/>
          <c:h val="0.716004176205249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DA4-9183-26201D9E86E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DA4-9183-26201D9E86E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DA4-9183-26201D9E86E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2-4DA4-9183-26201D9E86E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42-4DA4-9183-26201D9E86E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42-4DA4-9183-26201D9E86E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42-4DA4-9183-26201D9E86E6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42-4DA4-9183-26201D9E86E6}"/>
              </c:ext>
            </c:extLst>
          </c:dPt>
          <c:dLbls>
            <c:dLbl>
              <c:idx val="0"/>
              <c:layout>
                <c:manualLayout>
                  <c:x val="0.11874995898950132"/>
                  <c:y val="-9.1398372276962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28166010498681E-2"/>
                      <c:h val="8.0452859889647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42-4DA4-9183-26201D9E8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DA4-9183-26201D9E86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1250000000000003E-2"/>
                  <c:y val="6.464762917150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42-4DA4-9183-26201D9E86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2-4DA4-9183-26201D9E86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2-4DA4-9183-26201D9E86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2-4DA4-9183-26201D9E86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42-4DA4-9183-26201D9E86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42-4DA4-9183-26201D9E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0.33</c:v>
                </c:pt>
                <c:pt idx="1">
                  <c:v>0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76140091863526"/>
          <c:y val="0.15600668277094168"/>
          <c:w val="0.40673859908136489"/>
          <c:h val="0.76763679652479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9.9167417594275054E-2"/>
          <c:y val="4.450922217339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02908367837767"/>
          <c:y val="0.2560666278793185"/>
          <c:w val="0.49635525253177487"/>
          <c:h val="0.62664087791924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6-40D9-A9CD-C8D37D4695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6-40D9-A9CD-C8D37D4695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46-40D9-A9CD-C8D37D4695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46-40D9-A9CD-C8D37D4695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6-40D9-A9CD-C8D37D469569}"/>
                </c:ext>
              </c:extLst>
            </c:dLbl>
            <c:dLbl>
              <c:idx val="1"/>
              <c:layout>
                <c:manualLayout>
                  <c:x val="0.36274209657695594"/>
                  <c:y val="-1.6841644245966573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6-40D9-A9CD-C8D37D4695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6-40D9-A9CD-C8D37D4695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6-40D9-A9CD-C8D37D46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46-40D9-A9CD-C8D37D46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98514237999664"/>
          <c:y val="0.27672546932877412"/>
          <c:w val="0.31301485762000336"/>
          <c:h val="0.258356532572123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135615033997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6960782145735052"/>
                  <c:y val="6.293157058865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711998167232916"/>
          <c:y val="0.40653076090215134"/>
          <c:w val="0.11693230880002406"/>
          <c:h val="0.15610200860725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878577411853367"/>
          <c:y val="6.4756903338627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378004672140787"/>
          <c:y val="0.27998991734349932"/>
          <c:w val="0.51417696639897537"/>
          <c:h val="0.705787062219770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F-4C58-A271-AF82B22E987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F-4C58-A271-AF82B22E9876}"/>
              </c:ext>
            </c:extLst>
          </c:dPt>
          <c:dLbls>
            <c:dLbl>
              <c:idx val="0"/>
              <c:layout>
                <c:manualLayout>
                  <c:x val="0.32128265390334276"/>
                  <c:y val="3.07068766909730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F-4C58-A271-AF82B22E9876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F-4C58-A271-AF82B22E9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F-4C58-A271-AF82B22E9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971091460561452"/>
          <c:y val="0.39982322019380184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727083333333334"/>
          <c:y val="3.12092002896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DA4-9183-26201D9E86E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DA4-9183-26201D9E86E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DA4-9183-26201D9E86E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2-4DA4-9183-26201D9E86E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42-4DA4-9183-26201D9E86E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42-4DA4-9183-26201D9E86E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42-4DA4-9183-26201D9E86E6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42-4DA4-9183-26201D9E86E6}"/>
              </c:ext>
            </c:extLst>
          </c:dPt>
          <c:dLbls>
            <c:dLbl>
              <c:idx val="0"/>
              <c:layout>
                <c:manualLayout>
                  <c:x val="0.11874995898950132"/>
                  <c:y val="-9.1398372276962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28166010498681E-2"/>
                      <c:h val="8.0452859889647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42-4DA4-9183-26201D9E8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DA4-9183-26201D9E86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1250000000000003E-2"/>
                  <c:y val="6.464762917150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42-4DA4-9183-26201D9E86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2-4DA4-9183-26201D9E86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2-4DA4-9183-26201D9E86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2-4DA4-9183-26201D9E86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42-4DA4-9183-26201D9E86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42-4DA4-9183-26201D9E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0.33</c:v>
                </c:pt>
                <c:pt idx="1">
                  <c:v>0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76140091863526"/>
          <c:y val="0.15600668277094168"/>
          <c:w val="0.40673859908136489"/>
          <c:h val="0.76763679652479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002908367837767"/>
          <c:y val="0.2560666278793185"/>
          <c:w val="0.49635525253177487"/>
          <c:h val="0.62664087791924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46-40D9-A9CD-C8D37D4695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46-40D9-A9CD-C8D37D4695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F46-40D9-A9CD-C8D37D4695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F46-40D9-A9CD-C8D37D46956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6-40D9-A9CD-C8D37D469569}"/>
                </c:ext>
              </c:extLst>
            </c:dLbl>
            <c:dLbl>
              <c:idx val="1"/>
              <c:layout>
                <c:manualLayout>
                  <c:x val="0.22242645270231423"/>
                  <c:y val="7.65845394821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6-40D9-A9CD-C8D37D4695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6-40D9-A9CD-C8D37D4695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6-40D9-A9CD-C8D37D4695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F46-40D9-A9CD-C8D37D4695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98514237999664"/>
          <c:y val="0.31590959428501536"/>
          <c:w val="0.31301485762000336"/>
          <c:h val="0.26828362032773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345087685130488"/>
          <c:y val="2.2030374971485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237660172975158"/>
          <c:w val="0.51417696639897537"/>
          <c:h val="0.705787062219770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AF-4C58-A271-AF82B22E987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AF-4C58-A271-AF82B22E9876}"/>
              </c:ext>
            </c:extLst>
          </c:dPt>
          <c:dLbls>
            <c:dLbl>
              <c:idx val="0"/>
              <c:layout>
                <c:manualLayout>
                  <c:x val="0.28562240681101869"/>
                  <c:y val="3.402013937791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AF-4C58-A271-AF82B22E9876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AF-4C58-A271-AF82B22E98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F-4C58-A271-AF82B22E9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07725949766439"/>
          <c:y val="0.3866963882384446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1727083333333334"/>
          <c:y val="3.12092002896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DA4-9183-26201D9E86E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DA4-9183-26201D9E86E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DA4-9183-26201D9E86E6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2-4DA4-9183-26201D9E86E6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42-4DA4-9183-26201D9E86E6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42-4DA4-9183-26201D9E86E6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42-4DA4-9183-26201D9E86E6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42-4DA4-9183-26201D9E86E6}"/>
              </c:ext>
            </c:extLst>
          </c:dPt>
          <c:dLbls>
            <c:dLbl>
              <c:idx val="0"/>
              <c:layout>
                <c:manualLayout>
                  <c:x val="0.11874995898950132"/>
                  <c:y val="-9.1398372276962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0828166010498681E-2"/>
                      <c:h val="8.045285988964792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042-4DA4-9183-26201D9E8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DA4-9183-26201D9E86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1250000000000003E-2"/>
                  <c:y val="6.4647629171509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42-4DA4-9183-26201D9E86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2-4DA4-9183-26201D9E86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2-4DA4-9183-26201D9E86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2-4DA4-9183-26201D9E86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42-4DA4-9183-26201D9E86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42-4DA4-9183-26201D9E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0.33</c:v>
                </c:pt>
                <c:pt idx="1">
                  <c:v>0</c:v>
                </c:pt>
                <c:pt idx="2">
                  <c:v>0</c:v>
                </c:pt>
                <c:pt idx="3">
                  <c:v>0.67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076140091863526"/>
          <c:y val="0.15600668277094168"/>
          <c:w val="0.40673859908136489"/>
          <c:h val="0.76763679652479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210808916219085"/>
          <c:y val="0.29229702234845911"/>
          <c:w val="0.42836358435573035"/>
          <c:h val="0.617838528116303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13094794874434287"/>
                  <c:y val="0.22997072716786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layout>
                <c:manualLayout>
                  <c:x val="-4.3578958828325305E-2"/>
                  <c:y val="-0.294183471844108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34330195085509E-2"/>
                      <c:h val="7.18755783835682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40886425514534"/>
          <c:y val="0.32547549933824182"/>
          <c:w val="0.31301485762000336"/>
          <c:h val="0.26408052008842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800" b="1" i="0" u="none" strike="noStrike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7434586048502868E-2"/>
          <c:y val="1.258631411773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5156895342816016"/>
          <c:w val="0.5006965753261079"/>
          <c:h val="0.70123236863034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8793213693996883"/>
                  <c:y val="6.80201455341481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369519101868725"/>
          <c:y val="0.38251357474936176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415384457019921"/>
          <c:y val="0.16784967907884765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DA4-9183-26201D9E8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DA4-9183-26201D9E86E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DA4-9183-26201D9E86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2-4DA4-9183-26201D9E86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42-4DA4-9183-26201D9E86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42-4DA4-9183-26201D9E86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42-4DA4-9183-26201D9E86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42-4DA4-9183-26201D9E86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42-4DA4-9183-26201D9E8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DA4-9183-26201D9E86E6}"/>
                </c:ext>
              </c:extLst>
            </c:dLbl>
            <c:dLbl>
              <c:idx val="2"/>
              <c:layout>
                <c:manualLayout>
                  <c:x val="0.11185800520003664"/>
                  <c:y val="8.025222931635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6.6599543131053471E-2"/>
                  <c:y val="-0.187255113973261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718057989587907E-2"/>
                      <c:h val="3.58682880472273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42-4DA4-9183-26201D9E86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2-4DA4-9183-26201D9E86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2-4DA4-9183-26201D9E86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2-4DA4-9183-26201D9E86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42-4DA4-9183-26201D9E86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42-4DA4-9183-26201D9E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0.67</c:v>
                </c:pt>
                <c:pt idx="3">
                  <c:v>0.33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710728871526842"/>
          <c:y val="0.13817285403397345"/>
          <c:w val="0.39289271128473158"/>
          <c:h val="0.725281453274491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6210808916219085"/>
          <c:y val="0.29229702234845911"/>
          <c:w val="0.42836358435573035"/>
          <c:h val="0.6178385281163032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14520202141670396"/>
                  <c:y val="0.20647475825284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layout>
                <c:manualLayout>
                  <c:x val="-8.2621030545403484E-2"/>
                  <c:y val="-0.25724894580340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434341915436213E-2"/>
                      <c:h val="7.187548840344448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98521392493028"/>
          <c:y val="0.32346363883180634"/>
          <c:w val="0.31301485762000336"/>
          <c:h val="0.30021974281164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7.0764247854232229E-2"/>
          <c:y val="2.17051803355905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5156895342816016"/>
          <c:w val="0.5006965753261079"/>
          <c:h val="0.70123236863034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622624117510603"/>
                  <c:y val="7.85009646667035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07680557440042"/>
          <c:y val="0.36049861576730435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i="0" u="none" strike="noStrike" kern="120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095337926509186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layout>
                <c:manualLayout>
                  <c:x val="-4.0625000000000001E-2"/>
                  <c:y val="-0.116094980777482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16458333333333336"/>
                  <c:y val="2.1272653137866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346973425196852"/>
          <c:y val="0.10758991885730239"/>
          <c:w val="0.45569693241469816"/>
          <c:h val="0.81685483537689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3789206036745426E-2"/>
          <c:y val="0.15779252306198416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2-4DA4-9183-26201D9E86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2-4DA4-9183-26201D9E86E6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2-4DA4-9183-26201D9E86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042-4DA4-9183-26201D9E86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042-4DA4-9183-26201D9E86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042-4DA4-9183-26201D9E86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042-4DA4-9183-26201D9E86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042-4DA4-9183-26201D9E86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42-4DA4-9183-26201D9E86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42-4DA4-9183-26201D9E86E6}"/>
                </c:ext>
              </c:extLst>
            </c:dLbl>
            <c:dLbl>
              <c:idx val="2"/>
              <c:layout>
                <c:manualLayout>
                  <c:x val="9.4791666666666594E-2"/>
                  <c:y val="0.10700297242180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8.3333333333333343E-2"/>
                  <c:y val="-0.19282818545356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11499343832024E-2"/>
                      <c:h val="4.25559738235904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042-4DA4-9183-26201D9E86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2-4DA4-9183-26201D9E86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2-4DA4-9183-26201D9E86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2-4DA4-9183-26201D9E86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042-4DA4-9183-26201D9E86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042-4DA4-9183-26201D9E86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0.67</c:v>
                </c:pt>
                <c:pt idx="3">
                  <c:v>0.33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305306758530194"/>
          <c:y val="0.14486053981033653"/>
          <c:w val="0.42548859908136488"/>
          <c:h val="0.78769985385387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24714050300257137"/>
                  <c:y val="9.437272937343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306357808852654"/>
          <c:y val="0.35476475613626496"/>
          <c:w val="0.36693642191147346"/>
          <c:h val="0.30850797601777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237660172975158"/>
          <c:w val="0.51417696639897537"/>
          <c:h val="0.705787062219770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8758167622117392"/>
                  <c:y val="0.102960674572030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151647323248974"/>
          <c:y val="0.36132094623472094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5.9474893818826334E-2"/>
          <c:y val="9.66729472365524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19880915846698768"/>
                  <c:y val="6.6877507573505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47778207767037"/>
          <c:y val="0.10748261932686325"/>
          <c:w val="0.46814719827350459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41814775534682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059913438906149E-2"/>
          <c:y val="0.28284926052681703"/>
          <c:w val="0.48348767083786293"/>
          <c:h val="0.621942813345631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26062089407543881"/>
                  <c:y val="6.77449327841644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8560242929"/>
          <c:h val="0.34808363672276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chemeClr val="tx1"/>
                </a:solidFill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800" b="1" i="0" u="none" strike="noStrike" dirty="0"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1356150339973"/>
          <c:y val="8.75021846838105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5156895342816016"/>
          <c:w val="0.5006965753261079"/>
          <c:h val="0.701232368630346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6736108961187255"/>
                  <c:y val="4.520119416367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4772553782249"/>
          <c:y val="0.36093319127816809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5.1817773631582603E-2"/>
          <c:y val="1.69177657663966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19880915846698768"/>
                  <c:y val="-5.85664886273222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326140091863528"/>
          <c:y val="0.10748261932686325"/>
          <c:w val="0.4473635990813648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2882598047754143"/>
          <c:y val="2.9068110703267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28303497678040868"/>
                  <c:y val="4.7313957797223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1434053124"/>
          <c:h val="0.271052121411318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2639632519269695"/>
          <c:w val="0.5186704300899313"/>
          <c:h val="0.7264049968658097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35491871418938858"/>
                  <c:y val="-7.0717922989172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97075132588015"/>
          <c:y val="0.37017972794073223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3.5409658944631779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0865402727915819"/>
                  <c:y val="-9.240202016011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122877657737755"/>
          <c:y val="0.10748261932686325"/>
          <c:w val="0.45939620377379747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0703536656668415"/>
          <c:y val="2.83192067648960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1695658960439826"/>
          <c:w val="0.52541062562636498"/>
          <c:h val="0.735844732454108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9-4EC7-9E29-32411375DB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9-4EC7-9E29-32411375DBED}"/>
              </c:ext>
            </c:extLst>
          </c:dPt>
          <c:dLbls>
            <c:dLbl>
              <c:idx val="0"/>
              <c:layout>
                <c:manualLayout>
                  <c:x val="0.26511435776639464"/>
                  <c:y val="4.4658736250045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69-4EC7-9E29-32411375DBE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69-4EC7-9E29-32411375DB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9-4EC7-9E29-32411375D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3259696346285279"/>
                  <c:y val="5.4776163002205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8560242929"/>
          <c:h val="0.28719800486893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740135812910686"/>
          <c:y val="2.19356008756968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295429037221299"/>
          <c:w val="0.51642369824445322"/>
          <c:h val="0.723258418336376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4804349770565756"/>
                  <c:y val="7.8978742330096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97077877787738"/>
          <c:y val="0.32242925888328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5.1817773631582603E-2"/>
          <c:y val="2.41682368091381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1380696504746385"/>
                  <c:y val="-9.4715046572631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326140091863528"/>
          <c:y val="0.10748261932686325"/>
          <c:w val="0.4473635990813648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0.12867705529525506"/>
          <c:y val="2.2558437677209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30106206729404139"/>
                  <c:y val="2.57994368383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8560242929"/>
          <c:h val="0.28856016330887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583606078099564"/>
          <c:w val="0.5119302345534974"/>
          <c:h val="0.716965261277510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31229572652143101"/>
                  <c:y val="2.3127510487122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84772553782249"/>
          <c:y val="0.38580931854630374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2.6658664444924672E-2"/>
          <c:y val="2.17514131282242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2396826765364564"/>
                  <c:y val="-0.104486138564684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794715363998734"/>
          <c:y val="0.11231626668869087"/>
          <c:w val="0.4473635990813648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21488759466208299"/>
                  <c:y val="0.104246091154099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8560242929"/>
          <c:h val="0.27008423963720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3040364047345335"/>
          <c:y val="1.701311349354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268948225156275"/>
          <c:w val="0.51417696639897537"/>
          <c:h val="0.7201118398069438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5143020236938224"/>
                  <c:y val="7.112709420933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297071906918073"/>
          <c:y val="0.51552031277486121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3.2128036007241616E-2"/>
          <c:y val="1.45009420854828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9182711376783796E-2"/>
          <c:y val="0.1511047643587396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2396826765364564"/>
                  <c:y val="6.6877507573505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47778207767037"/>
          <c:y val="0.10748261932686325"/>
          <c:w val="0.46814719827350459"/>
          <c:h val="0.85543664487021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28084148068474019"/>
                  <c:y val="7.3062758224594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8560242929"/>
          <c:h val="0.25371090734932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layout>
        <c:manualLayout>
          <c:xMode val="edge"/>
          <c:yMode val="edge"/>
          <c:x val="9.9469541304042078E-2"/>
          <c:y val="3.04428159269142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7F-433F-A185-C8DBC5E33B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7F-433F-A185-C8DBC5E33B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7F-433F-A185-C8DBC5E33B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7F-433F-A185-C8DBC5E33B8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7F-433F-A185-C8DBC5E33B8B}"/>
                </c:ext>
              </c:extLst>
            </c:dLbl>
            <c:dLbl>
              <c:idx val="1"/>
              <c:layout>
                <c:manualLayout>
                  <c:x val="0.10559639673746231"/>
                  <c:y val="0.17058843362584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7F-433F-A185-C8DBC5E33B8B}"/>
                </c:ext>
              </c:extLst>
            </c:dLbl>
            <c:dLbl>
              <c:idx val="2"/>
              <c:layout>
                <c:manualLayout>
                  <c:x val="-0.11683005596485191"/>
                  <c:y val="0.2222325562664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7F-433F-A185-C8DBC5E33B8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7F-433F-A185-C8DBC5E33B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</c:v>
                </c:pt>
                <c:pt idx="1">
                  <c:v>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7F-433F-A185-C8DBC5E33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35462450830627"/>
          <c:y val="0.27872675199604197"/>
          <c:w val="0.33645375491693724"/>
          <c:h val="0.32138408861879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197448809453257"/>
          <c:y val="0.24212921783986149"/>
          <c:w val="0.50743677086254158"/>
          <c:h val="0.710672104218645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29432187175760777"/>
                  <c:y val="1.4120672445847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05034006144015"/>
          <c:y val="0.31459773773921579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3.1034161694778236E-2"/>
          <c:y val="2.416823680913810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0431716877076703E-2"/>
          <c:y val="0.13418699859234293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0427853002930463"/>
                  <c:y val="1.15213981191783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341652520230431"/>
          <c:y val="9.7815324603207993E-2"/>
          <c:w val="0.45720845514887071"/>
          <c:h val="0.86510393959387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3190359220578648"/>
                  <c:y val="1.52167438941927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85783140842665"/>
                      <c:h val="5.87419188259291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71"/>
          <c:y val="0.28500200072668008"/>
          <c:w val="0.37142988560242929"/>
          <c:h val="0.27124288103744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583606078099564"/>
          <c:w val="0.5119302345534974"/>
          <c:h val="0.716965261277510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34150324051264408"/>
                  <c:y val="3.81065798639374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477627769605606"/>
          <c:y val="0.30841559972136273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3.978515619448534E-2"/>
          <c:y val="9.66729472365524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9337842564613306E-2"/>
          <c:y val="0.1438542933159981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20318465571684124"/>
                  <c:y val="-2.47309570945290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232265088984088"/>
          <c:y val="9.0564853560466563E-2"/>
          <c:w val="0.4473635990813648"/>
          <c:h val="0.886855352722095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D6-4085-8AC5-AFCCF2DF06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D6-4085-8AC5-AFCCF2DF06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D6-4085-8AC5-AFCCF2DF06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D6-4085-8AC5-AFCCF2DF0641}"/>
              </c:ext>
            </c:extLst>
          </c:dPt>
          <c:dLbls>
            <c:dLbl>
              <c:idx val="0"/>
              <c:layout>
                <c:manualLayout>
                  <c:x val="0.32427535384842898"/>
                  <c:y val="-1.36375204682855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D6-4085-8AC5-AFCCF2DF064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D6-4085-8AC5-AFCCF2DF064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6-4085-8AC5-AFCCF2DF064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D6-4085-8AC5-AFCCF2DF06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Скорее да, чем нет</c:v>
                </c:pt>
                <c:pt idx="2">
                  <c:v>Скорее нет, чем да</c:v>
                </c:pt>
                <c:pt idx="3">
                  <c:v>Недостаточна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1D6-4085-8AC5-AFCCF2DF0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85701143975706"/>
          <c:y val="0.33345478498742498"/>
          <c:w val="0.37142980342975773"/>
          <c:h val="0.28295728396569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  <a:endParaRPr lang="ru-RU" sz="1600" b="1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7748102440357671"/>
          <c:y val="0.2389826393104286"/>
          <c:w val="0.50968350270801954"/>
          <c:h val="0.713818682748078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FC-43AB-B57A-672162D97D1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rgbClr val="FFC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FC-43AB-B57A-672162D97D1D}"/>
              </c:ext>
            </c:extLst>
          </c:dPt>
          <c:dLbls>
            <c:dLbl>
              <c:idx val="0"/>
              <c:layout>
                <c:manualLayout>
                  <c:x val="0.37795980554073483"/>
                  <c:y val="-4.853916090273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C-43AB-B57A-672162D97D1D}"/>
                </c:ext>
              </c:extLst>
            </c:dLbl>
            <c:dLbl>
              <c:idx val="1"/>
              <c:layout>
                <c:manualLayout>
                  <c:x val="-0.199959134247535"/>
                  <c:y val="-6.6078149118090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C-43AB-B57A-672162D97D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FC-43AB-B57A-672162D97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11841057795229"/>
          <c:y val="0.27891752120301366"/>
          <c:w val="0.11288713003004783"/>
          <c:h val="0.16703624511598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2.9800839940434674E-2"/>
          <c:y val="7.250471042741431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8243968252149909E-2"/>
          <c:y val="0.15352158803965341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19990303277945107"/>
                  <c:y val="-6.58169596700636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482066189042675"/>
          <c:y val="0.12198356141234606"/>
          <c:w val="0.47580431846074828"/>
          <c:h val="0.86268711591295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Каких качеств и навыков не хватает выпускникам для успешного трудоустройства</a:t>
            </a:r>
          </a:p>
        </c:rich>
      </c:tx>
      <c:layout>
        <c:manualLayout>
          <c:xMode val="edge"/>
          <c:yMode val="edge"/>
          <c:x val="0.10371612532808398"/>
          <c:y val="1.4511872597185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108087270341207"/>
          <c:y val="0.15110483728562107"/>
          <c:w val="0.35702993766404201"/>
          <c:h val="0.7640652914725161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Укажите каких качеств и навыков не хватает выпускникам для успешного трудоустройства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7A-437F-945A-5736BAC068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7A-437F-945A-5736BAC068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1F-43BE-84E2-ABABB813BE5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7A-437F-945A-5736BAC068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7A-437F-945A-5736BAC0685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A7A-437F-945A-5736BAC0685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A7A-437F-945A-5736BAC0685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A7A-437F-945A-5736BAC06858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A7A-437F-945A-5736BAC06858}"/>
              </c:ext>
            </c:extLst>
          </c:dPt>
          <c:dLbls>
            <c:dLbl>
              <c:idx val="0"/>
              <c:layout>
                <c:manualLayout>
                  <c:x val="0.10520833333333325"/>
                  <c:y val="-8.475447796966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7A-437F-945A-5736BAC068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7A-437F-945A-5736BAC06858}"/>
                </c:ext>
              </c:extLst>
            </c:dLbl>
            <c:dLbl>
              <c:idx val="2"/>
              <c:layout>
                <c:manualLayout>
                  <c:x val="8.6458333333333331E-2"/>
                  <c:y val="9.9412040626387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1F-43BE-84E2-ABABB813BE50}"/>
                </c:ext>
              </c:extLst>
            </c:dLbl>
            <c:dLbl>
              <c:idx val="3"/>
              <c:layout>
                <c:manualLayout>
                  <c:x val="-2.6041666666666668E-2"/>
                  <c:y val="0.128479588060880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7A-437F-945A-5736BAC0685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7A-437F-945A-5736BAC0685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7A-437F-945A-5736BAC0685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A7A-437F-945A-5736BAC06858}"/>
                </c:ext>
              </c:extLst>
            </c:dLbl>
            <c:dLbl>
              <c:idx val="7"/>
              <c:layout>
                <c:manualLayout>
                  <c:x val="-9.0624999999999997E-2"/>
                  <c:y val="1.8067090938973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A7A-437F-945A-5736BAC06858}"/>
                </c:ext>
              </c:extLst>
            </c:dLbl>
            <c:dLbl>
              <c:idx val="8"/>
              <c:layout>
                <c:manualLayout>
                  <c:x val="-0.109375"/>
                  <c:y val="-0.13815416979233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A7A-437F-945A-5736BAC068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95000"/>
                      <a:lumOff val="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Профессиональные (технические) навыки, относящиеся к работе</c:v>
                </c:pt>
                <c:pt idx="1">
                  <c:v> Способность взаимодействовать/ сотрудничать с другими людьми</c:v>
                </c:pt>
                <c:pt idx="2">
                  <c:v>Способность работать самостоятельно</c:v>
                </c:pt>
                <c:pt idx="3">
                  <c:v>Умение решать возникающие в ходе работы проблемы</c:v>
                </c:pt>
                <c:pt idx="4">
                  <c:v>Способность к обучению, самообразованию</c:v>
                </c:pt>
                <c:pt idx="5">
                  <c:v>Навыки пользования компьютером</c:v>
                </c:pt>
                <c:pt idx="6">
                  <c:v>Соблюдение трудовой дисциплины и исполнительность</c:v>
                </c:pt>
                <c:pt idx="7">
                  <c:v>Способность к проявлению инициативы и предпринимательству</c:v>
                </c:pt>
                <c:pt idx="8">
                  <c:v> Всех навыков хватает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0.2</c:v>
                </c:pt>
                <c:pt idx="1">
                  <c:v>0</c:v>
                </c:pt>
                <c:pt idx="2">
                  <c:v>0.2</c:v>
                </c:pt>
                <c:pt idx="3">
                  <c:v>0.2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</c:v>
                </c:pt>
                <c:pt idx="8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F-43BE-84E2-ABABB813BE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596973425196863"/>
          <c:y val="0.12693908232021608"/>
          <c:w val="0.3848635990813648"/>
          <c:h val="0.82169212624262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0.02105</cdr:x>
      <cdr:y>0.84437</cdr:y>
    </cdr:from>
    <cdr:to>
      <cdr:x>0.21594</cdr:x>
      <cdr:y>0.92643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94A5BF67-3D7F-2F16-9305-6670193837E7}"/>
            </a:ext>
          </a:extLst>
        </cdr:cNvPr>
        <cdr:cNvSpPr txBox="1"/>
      </cdr:nvSpPr>
      <cdr:spPr>
        <a:xfrm xmlns:a="http://schemas.openxmlformats.org/drawingml/2006/main">
          <a:off x="256638" y="4433702"/>
          <a:ext cx="237605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ОАО </a:t>
          </a:r>
          <a:r>
            <a: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«</a:t>
          </a:r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ЕПК Самара»</a:t>
          </a:r>
        </a:p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ОАО «РЖД» </a:t>
          </a:r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0.78111</cdr:y>
    </cdr:from>
    <cdr:to>
      <cdr:x>0.18214</cdr:x>
      <cdr:y>0.86214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2BDB8CF4-9C32-40F3-AD9B-42D9FECF7829}"/>
            </a:ext>
          </a:extLst>
        </cdr:cNvPr>
        <cdr:cNvSpPr txBox="1"/>
      </cdr:nvSpPr>
      <cdr:spPr>
        <a:xfrm xmlns:a="http://schemas.openxmlformats.org/drawingml/2006/main">
          <a:off x="0" y="4450020"/>
          <a:ext cx="2220651" cy="4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«Полимер»</a:t>
          </a:r>
        </a:p>
      </cdr:txBody>
    </cdr:sp>
  </cdr:relSizeAnchor>
  <cdr:relSizeAnchor xmlns:cdr="http://schemas.openxmlformats.org/drawingml/2006/chartDrawing">
    <cdr:from>
      <cdr:x>0.41866</cdr:x>
      <cdr:y>0.25308</cdr:y>
    </cdr:from>
    <cdr:to>
      <cdr:x>0.6008</cdr:x>
      <cdr:y>0.3017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9A06F4AE-524C-4C0C-81D3-AA4789937933}"/>
            </a:ext>
          </a:extLst>
        </cdr:cNvPr>
        <cdr:cNvSpPr txBox="1"/>
      </cdr:nvSpPr>
      <cdr:spPr>
        <a:xfrm xmlns:a="http://schemas.openxmlformats.org/drawingml/2006/main">
          <a:off x="5066133" y="1441815"/>
          <a:ext cx="2204068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0.78111</cdr:y>
    </cdr:from>
    <cdr:to>
      <cdr:x>0.18214</cdr:x>
      <cdr:y>0.86214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2BDB8CF4-9C32-40F3-AD9B-42D9FECF7829}"/>
            </a:ext>
          </a:extLst>
        </cdr:cNvPr>
        <cdr:cNvSpPr txBox="1"/>
      </cdr:nvSpPr>
      <cdr:spPr>
        <a:xfrm xmlns:a="http://schemas.openxmlformats.org/drawingml/2006/main">
          <a:off x="0" y="4450020"/>
          <a:ext cx="2220651" cy="4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«Полимер»</a:t>
          </a:r>
        </a:p>
      </cdr:txBody>
    </cdr:sp>
  </cdr:relSizeAnchor>
  <cdr:relSizeAnchor xmlns:cdr="http://schemas.openxmlformats.org/drawingml/2006/chartDrawing">
    <cdr:from>
      <cdr:x>0.42062</cdr:x>
      <cdr:y>0.23015</cdr:y>
    </cdr:from>
    <cdr:to>
      <cdr:x>0.60276</cdr:x>
      <cdr:y>0.27877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9A06F4AE-524C-4C0C-81D3-AA4789937933}"/>
            </a:ext>
          </a:extLst>
        </cdr:cNvPr>
        <cdr:cNvSpPr txBox="1"/>
      </cdr:nvSpPr>
      <cdr:spPr>
        <a:xfrm xmlns:a="http://schemas.openxmlformats.org/drawingml/2006/main">
          <a:off x="5128178" y="1311187"/>
          <a:ext cx="2220651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0.78111</cdr:y>
    </cdr:from>
    <cdr:to>
      <cdr:x>0.18214</cdr:x>
      <cdr:y>0.86214</cdr:y>
    </cdr:to>
    <cdr:sp macro="" textlink="">
      <cdr:nvSpPr>
        <cdr:cNvPr id="4" name="TextBox 15">
          <a:extLst xmlns:a="http://schemas.openxmlformats.org/drawingml/2006/main">
            <a:ext uri="{FF2B5EF4-FFF2-40B4-BE49-F238E27FC236}">
              <a16:creationId xmlns:a16="http://schemas.microsoft.com/office/drawing/2014/main" id="{2BDB8CF4-9C32-40F3-AD9B-42D9FECF7829}"/>
            </a:ext>
          </a:extLst>
        </cdr:cNvPr>
        <cdr:cNvSpPr txBox="1"/>
      </cdr:nvSpPr>
      <cdr:spPr>
        <a:xfrm xmlns:a="http://schemas.openxmlformats.org/drawingml/2006/main">
          <a:off x="0" y="4450020"/>
          <a:ext cx="2220651" cy="4616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«Полимер»</a:t>
          </a:r>
        </a:p>
      </cdr:txBody>
    </cdr:sp>
  </cdr:relSizeAnchor>
  <cdr:relSizeAnchor xmlns:cdr="http://schemas.openxmlformats.org/drawingml/2006/chartDrawing">
    <cdr:from>
      <cdr:x>0.42062</cdr:x>
      <cdr:y>0.23015</cdr:y>
    </cdr:from>
    <cdr:to>
      <cdr:x>0.60276</cdr:x>
      <cdr:y>0.27877</cdr:y>
    </cdr:to>
    <cdr:sp macro="" textlink="">
      <cdr:nvSpPr>
        <cdr:cNvPr id="5" name="TextBox 15">
          <a:extLst xmlns:a="http://schemas.openxmlformats.org/drawingml/2006/main">
            <a:ext uri="{FF2B5EF4-FFF2-40B4-BE49-F238E27FC236}">
              <a16:creationId xmlns:a16="http://schemas.microsoft.com/office/drawing/2014/main" id="{9A06F4AE-524C-4C0C-81D3-AA4789937933}"/>
            </a:ext>
          </a:extLst>
        </cdr:cNvPr>
        <cdr:cNvSpPr txBox="1"/>
      </cdr:nvSpPr>
      <cdr:spPr>
        <a:xfrm xmlns:a="http://schemas.openxmlformats.org/drawingml/2006/main">
          <a:off x="5128178" y="1311187"/>
          <a:ext cx="2220651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АО «ПРОМСИНТЕЗ»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0.22297</cdr:y>
    </cdr:from>
    <cdr:to>
      <cdr:x>0.37183</cdr:x>
      <cdr:y>0.28703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E178406-E1FE-690C-9849-F5275E6C84BF}"/>
            </a:ext>
          </a:extLst>
        </cdr:cNvPr>
        <cdr:cNvSpPr txBox="1"/>
      </cdr:nvSpPr>
      <cdr:spPr>
        <a:xfrm xmlns:a="http://schemas.openxmlformats.org/drawingml/2006/main">
          <a:off x="0" y="1085415"/>
          <a:ext cx="2445417" cy="3118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2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Тольяттикаучук</a:t>
          </a:r>
          <a:r>
            <a:rPr lang="ru-RU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200" b="1" i="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0.41348</cdr:x>
      <cdr:y>0.79622</cdr:y>
    </cdr:from>
    <cdr:to>
      <cdr:x>0.60837</cdr:x>
      <cdr:y>0.87185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94A5BF67-3D7F-2F16-9305-6670193837E7}"/>
            </a:ext>
          </a:extLst>
        </cdr:cNvPr>
        <cdr:cNvSpPr txBox="1"/>
      </cdr:nvSpPr>
      <cdr:spPr>
        <a:xfrm xmlns:a="http://schemas.openxmlformats.org/drawingml/2006/main">
          <a:off x="4820170" y="4536076"/>
          <a:ext cx="2271951" cy="43086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ПАО «</a:t>
          </a:r>
          <a:r>
            <a:rPr lang="ru-RU" sz="11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КуйбышевАзот</a:t>
          </a:r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 </a:t>
          </a:r>
        </a:p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1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Тольяттикаучук</a:t>
          </a:r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 </a:t>
          </a:r>
        </a:p>
      </cdr:txBody>
    </cdr:sp>
  </cdr:relSizeAnchor>
  <cdr:relSizeAnchor xmlns:cdr="http://schemas.openxmlformats.org/drawingml/2006/chartDrawing">
    <cdr:from>
      <cdr:x>0.0163</cdr:x>
      <cdr:y>0.15516</cdr:y>
    </cdr:from>
    <cdr:to>
      <cdr:x>0.21119</cdr:x>
      <cdr:y>0.20378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6E178406-E1FE-690C-9849-F5275E6C84BF}"/>
            </a:ext>
          </a:extLst>
        </cdr:cNvPr>
        <cdr:cNvSpPr txBox="1"/>
      </cdr:nvSpPr>
      <cdr:spPr>
        <a:xfrm xmlns:a="http://schemas.openxmlformats.org/drawingml/2006/main">
          <a:off x="190006" y="883972"/>
          <a:ext cx="2271952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ПАО «</a:t>
          </a:r>
          <a:r>
            <a:rPr lang="ru-RU" sz="1200" b="1" i="0" u="none" strike="noStrik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КуйбышевАзот</a:t>
          </a:r>
          <a:r>
            <a: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100" b="1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0.24492</cdr:y>
    </cdr:from>
    <cdr:to>
      <cdr:x>0.37183</cdr:x>
      <cdr:y>0.30898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a16="http://schemas.microsoft.com/office/drawing/2014/main" id="{6E178406-E1FE-690C-9849-F5275E6C84BF}"/>
            </a:ext>
          </a:extLst>
        </cdr:cNvPr>
        <cdr:cNvSpPr txBox="1"/>
      </cdr:nvSpPr>
      <cdr:spPr>
        <a:xfrm xmlns:a="http://schemas.openxmlformats.org/drawingml/2006/main">
          <a:off x="-175861" y="1059070"/>
          <a:ext cx="2319035" cy="27700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2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Тольяттикаучук</a:t>
          </a:r>
          <a:r>
            <a:rPr lang="ru-RU" sz="12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200" b="1" i="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0.37375</cdr:x>
      <cdr:y>0.82477</cdr:y>
    </cdr:from>
    <cdr:to>
      <cdr:x>0.56864</cdr:x>
      <cdr:y>0.9004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94A5BF67-3D7F-2F16-9305-6670193837E7}"/>
            </a:ext>
          </a:extLst>
        </cdr:cNvPr>
        <cdr:cNvSpPr txBox="1"/>
      </cdr:nvSpPr>
      <cdr:spPr>
        <a:xfrm xmlns:a="http://schemas.openxmlformats.org/drawingml/2006/main">
          <a:off x="4556778" y="4698727"/>
          <a:ext cx="237605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ПАО «</a:t>
          </a:r>
          <a:r>
            <a:rPr lang="ru-RU" sz="11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КуйбышевАзот</a:t>
          </a:r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 </a:t>
          </a:r>
        </a:p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ООО «</a:t>
          </a:r>
          <a:r>
            <a:rPr lang="ru-RU" sz="1100" b="1" i="0" u="none" strike="noStrike" dirty="0" err="1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Тольяттикаучук</a:t>
          </a:r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» </a:t>
          </a:r>
        </a:p>
      </cdr:txBody>
    </cdr:sp>
  </cdr:relSizeAnchor>
  <cdr:relSizeAnchor xmlns:cdr="http://schemas.openxmlformats.org/drawingml/2006/chartDrawing">
    <cdr:from>
      <cdr:x>0</cdr:x>
      <cdr:y>0.13408</cdr:y>
    </cdr:from>
    <cdr:to>
      <cdr:x>0.19489</cdr:x>
      <cdr:y>0.1827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6E178406-E1FE-690C-9849-F5275E6C84BF}"/>
            </a:ext>
          </a:extLst>
        </cdr:cNvPr>
        <cdr:cNvSpPr txBox="1"/>
      </cdr:nvSpPr>
      <cdr:spPr>
        <a:xfrm xmlns:a="http://schemas.openxmlformats.org/drawingml/2006/main">
          <a:off x="0" y="763885"/>
          <a:ext cx="2376099" cy="2769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1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ПАО «</a:t>
          </a:r>
          <a:r>
            <a:rPr lang="ru-RU" sz="1200" b="1" i="0" u="none" strike="noStrike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КуйбышевАзот</a:t>
          </a:r>
          <a:r>
            <a:rPr lang="ru-RU" sz="11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»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3B964-16D6-43C6-A257-4A1146623F26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932E1-9832-4A2C-AA90-A4D098D0E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03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2375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1463" algn="l"/>
                <a:tab pos="4491038" algn="l"/>
                <a:tab pos="4899025" algn="l"/>
                <a:tab pos="5307013" algn="l"/>
                <a:tab pos="5715000" algn="l"/>
                <a:tab pos="6124575" algn="l"/>
                <a:tab pos="6532563" algn="l"/>
                <a:tab pos="6940550" algn="l"/>
                <a:tab pos="7350125" algn="l"/>
                <a:tab pos="7758113" algn="l"/>
                <a:tab pos="8166100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>
              <a:buClrTx/>
              <a:buFontTx/>
              <a:buNone/>
            </a:pPr>
            <a:fld id="{431E00FB-2B3A-417A-982C-E655E3D42BA5}" type="slidenum"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pPr>
                <a:buClrTx/>
                <a:buFontTx/>
                <a:buNone/>
              </a:pPr>
              <a:t>1</a:t>
            </a:fld>
            <a:endParaRPr lang="ru-RU" altLang="ru-RU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4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685316" y="4342996"/>
            <a:ext cx="5487370" cy="411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28" tIns="41564" rIns="83128" bIns="41564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66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C6200-65A0-2209-87A9-C05F023C1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70106C7-D8D1-6713-B0A7-4B5F22DA1A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40F915-078B-14C3-2C01-7A49F0D34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61E81-C5EB-6B10-FFC7-FB3733A4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B405EF-FA1F-D61A-96B5-180AAF58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3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30B5FD-2A66-CED8-55D6-BC653471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BA1823-CEEC-E8A3-4668-74971B6B18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F55EE-4A78-1A74-853C-673E679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789187-091D-6BC8-0614-EB17C275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5025F-CD41-7EB7-F6AC-A8FE839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7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09D702-B4F0-2427-BC59-4FF20B8484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056F16-0E6B-F293-B729-D9C639294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65F122-F0AA-D545-12CA-B0120BEF0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BC3E1-540B-54D7-3212-55B49B25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C7CE93-C08D-D3B0-DDC3-207AF421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220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2" y="272632"/>
            <a:ext cx="10968959" cy="114236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60864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4170240" y="6247461"/>
            <a:ext cx="3863040" cy="4703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741761" y="6247461"/>
            <a:ext cx="2837760" cy="470384"/>
          </a:xfrm>
        </p:spPr>
        <p:txBody>
          <a:bodyPr/>
          <a:lstStyle>
            <a:lvl1pPr>
              <a:defRPr/>
            </a:lvl1pPr>
          </a:lstStyle>
          <a:p>
            <a:fld id="{41B21630-02A5-48FA-8862-FEB90437A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27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3F8A2B-AB40-4969-8701-CA1781EB760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807532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01A823-0527-DB48-F226-FB70351C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A8B63B-4B0F-F941-C418-CD2C574FD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33D7F-4B1A-9BE7-6D53-DD28552A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85901-3104-5421-95EB-3CEAE715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E3C15A-BCEB-169C-E02D-5FB3CE1F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5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8209E-B795-5D95-3C97-C8499D2B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ABF2D0-3E89-C09F-3D50-EBE286AF5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52A872-4CF5-EBDD-B290-C4174C1B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08F0F-DD58-4D42-5157-2060EDBA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9819C7-04BD-D085-232D-58595823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93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A62B9-3BD0-2A0C-04E1-1CF169461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35B49-9376-C81E-9798-7CF0E5261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CAEB13-2B49-06D3-AA06-ECB969B57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A5287A-216B-F2C6-DC27-34C5C2CD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0808A7-7FC7-6896-4FF3-F147C2FC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444E5C-F741-CD13-7F9D-9EA131E9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02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E3C46-74D9-DD01-B094-76764A64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7D967-36D2-F583-CAC3-58CF7D381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48D7A4-B244-7644-F5CC-E4115E12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96C895B-14B8-EE49-B30E-A3EFA1039F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33E1ED-7DF6-5732-7335-AD5460D81B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332EF47-65DE-5E27-400C-AA8A3BFF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9876C2-A6F4-0489-01C1-930AF46C1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F95DF0-94BC-478D-CB9D-EDCBB6961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92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C168E-FF83-50FB-F9B1-D0997160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17E1A-8DE9-941B-F962-A99525CE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0E8D58-9770-AF7A-9F16-E06B090B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FB5E0D-8E61-C616-22FE-707634EC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3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E4F2F-AFB7-E004-0617-85C982549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24EE6A-EDE0-3C1A-6DBF-EBF2B53E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D2D562-B0E2-9547-9FFC-8A13D28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8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147D-4C7B-799A-0B74-19DAD65E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A0596-0B41-C8D5-70CC-88C5D398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DE3AD3-22CD-8284-373E-138622E2A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CE36FF-3FE7-DDCB-E7AE-305095BA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DA2427-9613-87BF-0987-FF3F7402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A9C434-BF90-2E3E-B88D-F26AD7FA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68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9633F-94ED-3985-8B58-60D1A8DC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DDF72D-A402-3A11-CDD2-E4F92BCA7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901BFD-CCCC-F75B-472C-72BB4BEF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2ECCE0-4B3B-E5EF-9976-86F58E04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CEAC82-CB58-C1C1-317C-291C2ED3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6875A7-A1B7-6BB5-23FD-CFFC01B4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0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643D7-F42B-8A1B-97DF-A4DD1FCD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8CC93E-DF31-601B-376D-F2CFB9210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02EBB5-27AA-2808-A6D5-120769684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1C4A-A0BC-4B24-BAB9-A50D5EB09552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C4FB29-7569-5335-D785-0CBB48EF4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BE8ACA-0FC4-DA0C-2703-11C4CF616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43FC-C343-4F84-95A4-42753F118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2"/>
          <p:cNvSpPr txBox="1">
            <a:spLocks noChangeArrowheads="1"/>
          </p:cNvSpPr>
          <p:nvPr/>
        </p:nvSpPr>
        <p:spPr bwMode="auto">
          <a:xfrm>
            <a:off x="1447055" y="1355310"/>
            <a:ext cx="9297890" cy="39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69" tIns="70219" rIns="95269" bIns="47634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algn="ctr" defTabSz="424688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sz="3400" b="1" dirty="0">
                <a:solidFill>
                  <a:schemeClr val="bg1"/>
                </a:solidFill>
              </a:rPr>
              <a:t>Удовлетворенность предприятий качеством  профессиональной подготовки студентов СПО Самарской области в формате практико-ориентированного (дуального) обучения</a:t>
            </a:r>
            <a:endParaRPr lang="ru-RU" altLang="ru-RU" sz="3400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 defTabSz="42468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2188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 defTabSz="42468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endParaRPr lang="ru-RU" altLang="ru-RU" sz="2188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  <a:p>
            <a:pPr algn="ctr" defTabSz="424688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ru-RU" altLang="ru-RU" sz="170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charset="0"/>
                <a:ea typeface="Lato" charset="0"/>
                <a:cs typeface="Lato" charset="0"/>
              </a:rPr>
              <a:t>2023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FC21AC8-5FB2-35FF-521F-2BF8A288B9D7}"/>
              </a:ext>
            </a:extLst>
          </p:cNvPr>
          <p:cNvGrpSpPr/>
          <p:nvPr/>
        </p:nvGrpSpPr>
        <p:grpSpPr>
          <a:xfrm>
            <a:off x="0" y="5718020"/>
            <a:ext cx="12192000" cy="1194198"/>
            <a:chOff x="0" y="5718020"/>
            <a:chExt cx="12192000" cy="1194198"/>
          </a:xfrm>
        </p:grpSpPr>
        <p:sp>
          <p:nvSpPr>
            <p:cNvPr id="8195" name="Rectangle 2"/>
            <p:cNvSpPr>
              <a:spLocks noChangeArrowheads="1"/>
            </p:cNvSpPr>
            <p:nvPr/>
          </p:nvSpPr>
          <p:spPr bwMode="auto">
            <a:xfrm>
              <a:off x="0" y="5718020"/>
              <a:ext cx="12192000" cy="1194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94" tIns="48396" rIns="96794" bIns="48396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1702" dirty="0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348" y="5851175"/>
              <a:ext cx="1602989" cy="830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Line 6"/>
            <p:cNvSpPr>
              <a:spLocks noChangeShapeType="1"/>
            </p:cNvSpPr>
            <p:nvPr/>
          </p:nvSpPr>
          <p:spPr bwMode="auto">
            <a:xfrm>
              <a:off x="9477692" y="6178638"/>
              <a:ext cx="2422208" cy="0"/>
            </a:xfrm>
            <a:prstGeom prst="line">
              <a:avLst/>
            </a:prstGeom>
            <a:noFill/>
            <a:ln w="19080">
              <a:solidFill>
                <a:srgbClr val="D11F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02"/>
            </a:p>
          </p:txBody>
        </p:sp>
        <p:grpSp>
          <p:nvGrpSpPr>
            <p:cNvPr id="17" name="Группа 36"/>
            <p:cNvGrpSpPr>
              <a:grpSpLocks/>
            </p:cNvGrpSpPr>
            <p:nvPr/>
          </p:nvGrpSpPr>
          <p:grpSpPr bwMode="auto">
            <a:xfrm>
              <a:off x="292100" y="6180554"/>
              <a:ext cx="8275119" cy="682896"/>
              <a:chOff x="-1081583" y="4681538"/>
              <a:chExt cx="8498383" cy="564654"/>
            </a:xfrm>
          </p:grpSpPr>
          <p:sp>
            <p:nvSpPr>
              <p:cNvPr id="18" name="Line 5"/>
              <p:cNvSpPr>
                <a:spLocks noChangeShapeType="1"/>
              </p:cNvSpPr>
              <p:nvPr/>
            </p:nvSpPr>
            <p:spPr bwMode="auto">
              <a:xfrm>
                <a:off x="-1081583" y="4681538"/>
                <a:ext cx="8498383" cy="0"/>
              </a:xfrm>
              <a:prstGeom prst="line">
                <a:avLst/>
              </a:prstGeom>
              <a:noFill/>
              <a:ln w="19080">
                <a:solidFill>
                  <a:srgbClr val="D11F5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02"/>
              </a:p>
            </p:txBody>
          </p:sp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63844" y="4762004"/>
                <a:ext cx="4895850" cy="484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5077" tIns="52623" rIns="85077" bIns="42538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ru-RU" altLang="ru-RU" sz="1229" b="1" dirty="0">
                    <a:solidFill>
                      <a:srgbClr val="D11F5C"/>
                    </a:solidFill>
                  </a:rPr>
                  <a:t>Создаем будущее вместе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9957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AFB29-0A6E-EE73-5340-9310EEFE3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9" y="0"/>
            <a:ext cx="12192000" cy="1160963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Строительно-энергетический колледж (образовательно-производственный кампус) им. П.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Мачнева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F7AF418-783D-8A18-89EF-9B51EFADFEC2}"/>
              </a:ext>
            </a:extLst>
          </p:cNvPr>
          <p:cNvSpPr txBox="1">
            <a:spLocks/>
          </p:cNvSpPr>
          <p:nvPr/>
        </p:nvSpPr>
        <p:spPr>
          <a:xfrm>
            <a:off x="124689" y="1015988"/>
            <a:ext cx="11016916" cy="71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11.02.16 Монтаж,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техническое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обслуживание и ремонт радиоэлектронных приборов и устройств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50BCF379-2453-B6EB-60E2-06138B7A1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5155247"/>
              </p:ext>
            </p:extLst>
          </p:nvPr>
        </p:nvGraphicFramePr>
        <p:xfrm>
          <a:off x="6095998" y="1909756"/>
          <a:ext cx="5652655" cy="419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18FE83B-F1C1-0295-4CA9-8E0885413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5734967"/>
              </p:ext>
            </p:extLst>
          </p:nvPr>
        </p:nvGraphicFramePr>
        <p:xfrm>
          <a:off x="443343" y="1909756"/>
          <a:ext cx="5652655" cy="4359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B08ED9-EACA-B8B9-016C-31CF32A222FB}"/>
              </a:ext>
            </a:extLst>
          </p:cNvPr>
          <p:cNvSpPr txBox="1"/>
          <p:nvPr/>
        </p:nvSpPr>
        <p:spPr>
          <a:xfrm>
            <a:off x="2796639" y="5483653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«СЭМЗ»</a:t>
            </a:r>
            <a:endParaRPr lang="ru-RU" sz="11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250C6C-A934-35C8-9C8F-76C14A330F01}"/>
              </a:ext>
            </a:extLst>
          </p:cNvPr>
          <p:cNvSpPr txBox="1"/>
          <p:nvPr/>
        </p:nvSpPr>
        <p:spPr>
          <a:xfrm>
            <a:off x="-164276" y="5745263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4DA80-FAD4-87A5-E58A-75E8C281A033}"/>
              </a:ext>
            </a:extLst>
          </p:cNvPr>
          <p:cNvSpPr txBox="1"/>
          <p:nvPr/>
        </p:nvSpPr>
        <p:spPr>
          <a:xfrm>
            <a:off x="8922325" y="5842012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«СЭМЗ»</a:t>
            </a:r>
          </a:p>
          <a:p>
            <a:pPr algn="ctr"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347307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496292"/>
          <a:ext cx="12192000" cy="5361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A50F47-9983-6133-E4A9-505EACC77FFF}"/>
              </a:ext>
            </a:extLst>
          </p:cNvPr>
          <p:cNvSpPr txBox="1">
            <a:spLocks/>
          </p:cNvSpPr>
          <p:nvPr/>
        </p:nvSpPr>
        <p:spPr>
          <a:xfrm>
            <a:off x="118753" y="-60189"/>
            <a:ext cx="12192000" cy="11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Строительно-энергетический колледж (образовательно-производственный кампус) им. П.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Мачнева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62BDB-F5AF-360F-EAC7-F091D180EA66}"/>
              </a:ext>
            </a:extLst>
          </p:cNvPr>
          <p:cNvSpPr txBox="1"/>
          <p:nvPr/>
        </p:nvSpPr>
        <p:spPr>
          <a:xfrm>
            <a:off x="0" y="203943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«СЭМЗ»</a:t>
            </a:r>
            <a:endParaRPr lang="ru-RU" sz="11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7A7E7-9F45-BC71-861A-02471BE0E012}"/>
              </a:ext>
            </a:extLst>
          </p:cNvPr>
          <p:cNvSpPr txBox="1"/>
          <p:nvPr/>
        </p:nvSpPr>
        <p:spPr>
          <a:xfrm>
            <a:off x="1260765" y="6371923"/>
            <a:ext cx="1731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53B61-43C2-D108-A901-B2640EC13FDA}"/>
              </a:ext>
            </a:extLst>
          </p:cNvPr>
          <p:cNvSpPr txBox="1"/>
          <p:nvPr/>
        </p:nvSpPr>
        <p:spPr>
          <a:xfrm>
            <a:off x="4498271" y="2198112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C6E65B-0D41-A61E-5D29-E7FED384D2CC}"/>
              </a:ext>
            </a:extLst>
          </p:cNvPr>
          <p:cNvSpPr txBox="1"/>
          <p:nvPr/>
        </p:nvSpPr>
        <p:spPr>
          <a:xfrm>
            <a:off x="-36616" y="5193593"/>
            <a:ext cx="1731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CFD107-51FA-54E1-0647-9D62D3417E46}"/>
              </a:ext>
            </a:extLst>
          </p:cNvPr>
          <p:cNvSpPr txBox="1"/>
          <p:nvPr/>
        </p:nvSpPr>
        <p:spPr>
          <a:xfrm>
            <a:off x="5011880" y="5592054"/>
            <a:ext cx="173181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  <a:endParaRPr lang="ru-RU" sz="1100" b="1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5BCA302-390C-C513-D6CF-CCDFC46A7890}"/>
              </a:ext>
            </a:extLst>
          </p:cNvPr>
          <p:cNvSpPr txBox="1">
            <a:spLocks/>
          </p:cNvSpPr>
          <p:nvPr/>
        </p:nvSpPr>
        <p:spPr>
          <a:xfrm>
            <a:off x="83128" y="939932"/>
            <a:ext cx="11796963" cy="717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11.02.16 Монтаж, техническое обслуживание и ремонт радиоэлектронных приборов и устройств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28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4D98B96-47FB-36B4-8E5F-658288AE1E58}"/>
              </a:ext>
            </a:extLst>
          </p:cNvPr>
          <p:cNvSpPr txBox="1">
            <a:spLocks/>
          </p:cNvSpPr>
          <p:nvPr/>
        </p:nvSpPr>
        <p:spPr>
          <a:xfrm>
            <a:off x="124690" y="-7493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24690" y="686229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5570537"/>
              </p:ext>
            </p:extLst>
          </p:nvPr>
        </p:nvGraphicFramePr>
        <p:xfrm>
          <a:off x="255320" y="1421172"/>
          <a:ext cx="6235534" cy="490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0630772"/>
              </p:ext>
            </p:extLst>
          </p:nvPr>
        </p:nvGraphicFramePr>
        <p:xfrm>
          <a:off x="6096000" y="1421172"/>
          <a:ext cx="5658593" cy="486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2961385" y="2673918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CC95-934F-D05F-D6AB-F73B3E110CFB}"/>
              </a:ext>
            </a:extLst>
          </p:cNvPr>
          <p:cNvSpPr txBox="1"/>
          <p:nvPr/>
        </p:nvSpPr>
        <p:spPr>
          <a:xfrm>
            <a:off x="2928783" y="598283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  <a:endParaRPr lang="ru-RU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26B9D-CEA0-5F7C-98A8-921457D43303}"/>
              </a:ext>
            </a:extLst>
          </p:cNvPr>
          <p:cNvSpPr txBox="1"/>
          <p:nvPr/>
        </p:nvSpPr>
        <p:spPr>
          <a:xfrm>
            <a:off x="-173230" y="2412308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  <a:endParaRPr lang="ru-RU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9372600" y="5255598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92894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92707"/>
              </p:ext>
            </p:extLst>
          </p:nvPr>
        </p:nvGraphicFramePr>
        <p:xfrm>
          <a:off x="0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C025E0-6EA1-33D1-702D-838703D2759D}"/>
              </a:ext>
            </a:extLst>
          </p:cNvPr>
          <p:cNvSpPr txBox="1">
            <a:spLocks/>
          </p:cNvSpPr>
          <p:nvPr/>
        </p:nvSpPr>
        <p:spPr>
          <a:xfrm>
            <a:off x="124690" y="0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124690" y="711479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38978-6DAA-A16F-F689-31BE16A0261A}"/>
              </a:ext>
            </a:extLst>
          </p:cNvPr>
          <p:cNvSpPr txBox="1"/>
          <p:nvPr/>
        </p:nvSpPr>
        <p:spPr>
          <a:xfrm>
            <a:off x="166255" y="5943600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85EF-F8B1-47AF-EE1E-7CD186DA9C3E}"/>
              </a:ext>
            </a:extLst>
          </p:cNvPr>
          <p:cNvSpPr txBox="1"/>
          <p:nvPr/>
        </p:nvSpPr>
        <p:spPr>
          <a:xfrm>
            <a:off x="0" y="1810545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CC38C-C674-4655-48B0-5EEFE47EB674}"/>
              </a:ext>
            </a:extLst>
          </p:cNvPr>
          <p:cNvSpPr txBox="1"/>
          <p:nvPr/>
        </p:nvSpPr>
        <p:spPr>
          <a:xfrm>
            <a:off x="4358905" y="5943600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4673C-9728-1C29-B3AF-A5EA2BB4078D}"/>
              </a:ext>
            </a:extLst>
          </p:cNvPr>
          <p:cNvSpPr txBox="1"/>
          <p:nvPr/>
        </p:nvSpPr>
        <p:spPr>
          <a:xfrm>
            <a:off x="4578928" y="2179877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</p:txBody>
      </p:sp>
    </p:spTree>
    <p:extLst>
      <p:ext uri="{BB962C8B-B14F-4D97-AF65-F5344CB8AC3E}">
        <p14:creationId xmlns:p14="http://schemas.microsoft.com/office/powerpoint/2010/main" val="123922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4D98B96-47FB-36B4-8E5F-658288AE1E58}"/>
              </a:ext>
            </a:extLst>
          </p:cNvPr>
          <p:cNvSpPr txBox="1">
            <a:spLocks/>
          </p:cNvSpPr>
          <p:nvPr/>
        </p:nvSpPr>
        <p:spPr>
          <a:xfrm>
            <a:off x="269331" y="-19742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269331" y="660701"/>
            <a:ext cx="86244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15.02.15 Технология металлообрабатывающего производства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167367"/>
              </p:ext>
            </p:extLst>
          </p:nvPr>
        </p:nvGraphicFramePr>
        <p:xfrm>
          <a:off x="109726" y="1454828"/>
          <a:ext cx="6312724" cy="435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4567105"/>
              </p:ext>
            </p:extLst>
          </p:nvPr>
        </p:nvGraphicFramePr>
        <p:xfrm>
          <a:off x="6179007" y="1454828"/>
          <a:ext cx="5652655" cy="448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2896746" y="2650551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CC95-934F-D05F-D6AB-F73B3E110CFB}"/>
              </a:ext>
            </a:extLst>
          </p:cNvPr>
          <p:cNvSpPr txBox="1"/>
          <p:nvPr/>
        </p:nvSpPr>
        <p:spPr>
          <a:xfrm>
            <a:off x="1990541" y="5783866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C26B9D-CEA0-5F7C-98A8-921457D43303}"/>
              </a:ext>
            </a:extLst>
          </p:cNvPr>
          <p:cNvSpPr txBox="1"/>
          <p:nvPr/>
        </p:nvSpPr>
        <p:spPr>
          <a:xfrm>
            <a:off x="-276222" y="2781356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  <a:endParaRPr lang="ru-RU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9545781" y="5278040"/>
            <a:ext cx="237605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</p:spTree>
    <p:extLst>
      <p:ext uri="{BB962C8B-B14F-4D97-AF65-F5344CB8AC3E}">
        <p14:creationId xmlns:p14="http://schemas.microsoft.com/office/powerpoint/2010/main" val="259113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18770"/>
              </p:ext>
            </p:extLst>
          </p:nvPr>
        </p:nvGraphicFramePr>
        <p:xfrm>
          <a:off x="0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C025E0-6EA1-33D1-702D-838703D2759D}"/>
              </a:ext>
            </a:extLst>
          </p:cNvPr>
          <p:cNvSpPr txBox="1">
            <a:spLocks/>
          </p:cNvSpPr>
          <p:nvPr/>
        </p:nvSpPr>
        <p:spPr>
          <a:xfrm>
            <a:off x="142504" y="6744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142504" y="662594"/>
            <a:ext cx="8882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15.02.15 Технология металлообрабатывающего производства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38978-6DAA-A16F-F689-31BE16A0261A}"/>
              </a:ext>
            </a:extLst>
          </p:cNvPr>
          <p:cNvSpPr txBox="1"/>
          <p:nvPr/>
        </p:nvSpPr>
        <p:spPr>
          <a:xfrm>
            <a:off x="-157844" y="5553545"/>
            <a:ext cx="237605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85EF-F8B1-47AF-EE1E-7CD186DA9C3E}"/>
              </a:ext>
            </a:extLst>
          </p:cNvPr>
          <p:cNvSpPr txBox="1"/>
          <p:nvPr/>
        </p:nvSpPr>
        <p:spPr>
          <a:xfrm>
            <a:off x="-221673" y="2347415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8CC38C-C674-4655-48B0-5EEFE47EB674}"/>
              </a:ext>
            </a:extLst>
          </p:cNvPr>
          <p:cNvSpPr txBox="1"/>
          <p:nvPr/>
        </p:nvSpPr>
        <p:spPr>
          <a:xfrm>
            <a:off x="4797134" y="5697038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4673C-9728-1C29-B3AF-A5EA2BB4078D}"/>
              </a:ext>
            </a:extLst>
          </p:cNvPr>
          <p:cNvSpPr txBox="1"/>
          <p:nvPr/>
        </p:nvSpPr>
        <p:spPr>
          <a:xfrm>
            <a:off x="4797135" y="2347415"/>
            <a:ext cx="23760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6A41D-61BC-F551-6314-EFEFFB294F17}"/>
              </a:ext>
            </a:extLst>
          </p:cNvPr>
          <p:cNvSpPr txBox="1"/>
          <p:nvPr/>
        </p:nvSpPr>
        <p:spPr>
          <a:xfrm>
            <a:off x="966354" y="1709281"/>
            <a:ext cx="152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</p:spTree>
    <p:extLst>
      <p:ext uri="{BB962C8B-B14F-4D97-AF65-F5344CB8AC3E}">
        <p14:creationId xmlns:p14="http://schemas.microsoft.com/office/powerpoint/2010/main" val="455467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4D98B96-47FB-36B4-8E5F-658288AE1E58}"/>
              </a:ext>
            </a:extLst>
          </p:cNvPr>
          <p:cNvSpPr txBox="1">
            <a:spLocks/>
          </p:cNvSpPr>
          <p:nvPr/>
        </p:nvSpPr>
        <p:spPr>
          <a:xfrm>
            <a:off x="124690" y="0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24690" y="739894"/>
            <a:ext cx="82325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15.01.32 Оператор станков с программным управлением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360758"/>
              </p:ext>
            </p:extLst>
          </p:nvPr>
        </p:nvGraphicFramePr>
        <p:xfrm>
          <a:off x="0" y="1678646"/>
          <a:ext cx="6220690" cy="457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0663184"/>
              </p:ext>
            </p:extLst>
          </p:nvPr>
        </p:nvGraphicFramePr>
        <p:xfrm>
          <a:off x="6096000" y="1678646"/>
          <a:ext cx="5652655" cy="44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2847109" y="2781356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CC95-934F-D05F-D6AB-F73B3E110CFB}"/>
              </a:ext>
            </a:extLst>
          </p:cNvPr>
          <p:cNvSpPr txBox="1"/>
          <p:nvPr/>
        </p:nvSpPr>
        <p:spPr>
          <a:xfrm>
            <a:off x="21770" y="6168746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8782792" y="5784026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</p:spTree>
    <p:extLst>
      <p:ext uri="{BB962C8B-B14F-4D97-AF65-F5344CB8AC3E}">
        <p14:creationId xmlns:p14="http://schemas.microsoft.com/office/powerpoint/2010/main" val="153754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553586"/>
              </p:ext>
            </p:extLst>
          </p:nvPr>
        </p:nvGraphicFramePr>
        <p:xfrm>
          <a:off x="0" y="1197141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EC025E0-6EA1-33D1-702D-838703D2759D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Поволжский государственный колледж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0" y="729182"/>
            <a:ext cx="981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15.01.32 Оператор станков с программным управлением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38978-6DAA-A16F-F689-31BE16A0261A}"/>
              </a:ext>
            </a:extLst>
          </p:cNvPr>
          <p:cNvSpPr txBox="1"/>
          <p:nvPr/>
        </p:nvSpPr>
        <p:spPr>
          <a:xfrm>
            <a:off x="4717472" y="5925787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85EF-F8B1-47AF-EE1E-7CD186DA9C3E}"/>
              </a:ext>
            </a:extLst>
          </p:cNvPr>
          <p:cNvSpPr txBox="1"/>
          <p:nvPr/>
        </p:nvSpPr>
        <p:spPr>
          <a:xfrm>
            <a:off x="-152401" y="4406068"/>
            <a:ext cx="13889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94673C-9728-1C29-B3AF-A5EA2BB4078D}"/>
              </a:ext>
            </a:extLst>
          </p:cNvPr>
          <p:cNvSpPr txBox="1"/>
          <p:nvPr/>
        </p:nvSpPr>
        <p:spPr>
          <a:xfrm>
            <a:off x="4717471" y="2260124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B6A41D-61BC-F551-6314-EFEFFB294F17}"/>
              </a:ext>
            </a:extLst>
          </p:cNvPr>
          <p:cNvSpPr txBox="1"/>
          <p:nvPr/>
        </p:nvSpPr>
        <p:spPr>
          <a:xfrm>
            <a:off x="475673" y="1805602"/>
            <a:ext cx="15216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</p:spTree>
    <p:extLst>
      <p:ext uri="{BB962C8B-B14F-4D97-AF65-F5344CB8AC3E}">
        <p14:creationId xmlns:p14="http://schemas.microsoft.com/office/powerpoint/2010/main" val="2104095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27659" y="1065487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814959"/>
              </p:ext>
            </p:extLst>
          </p:nvPr>
        </p:nvGraphicFramePr>
        <p:xfrm>
          <a:off x="412669" y="1833301"/>
          <a:ext cx="6510646" cy="452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015686"/>
              </p:ext>
            </p:extLst>
          </p:nvPr>
        </p:nvGraphicFramePr>
        <p:xfrm>
          <a:off x="6348349" y="1892320"/>
          <a:ext cx="5652655" cy="403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3380509" y="558220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CC95-934F-D05F-D6AB-F73B3E110CFB}"/>
              </a:ext>
            </a:extLst>
          </p:cNvPr>
          <p:cNvSpPr txBox="1"/>
          <p:nvPr/>
        </p:nvSpPr>
        <p:spPr>
          <a:xfrm>
            <a:off x="-434500" y="3018686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8954054" y="5844788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B90B-B312-ECC5-C1FD-1A6C0DB6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1" y="134252"/>
            <a:ext cx="12192000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3954192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22180"/>
              </p:ext>
            </p:extLst>
          </p:nvPr>
        </p:nvGraphicFramePr>
        <p:xfrm>
          <a:off x="-105889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0" y="845491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85EF-F8B1-47AF-EE1E-7CD186DA9C3E}"/>
              </a:ext>
            </a:extLst>
          </p:cNvPr>
          <p:cNvSpPr txBox="1"/>
          <p:nvPr/>
        </p:nvSpPr>
        <p:spPr>
          <a:xfrm>
            <a:off x="105888" y="5757377"/>
            <a:ext cx="13889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2A293-8F48-3021-0323-A3CCE67E4590}"/>
              </a:ext>
            </a:extLst>
          </p:cNvPr>
          <p:cNvSpPr txBox="1"/>
          <p:nvPr/>
        </p:nvSpPr>
        <p:spPr>
          <a:xfrm>
            <a:off x="105889" y="2042059"/>
            <a:ext cx="13889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0A159-810C-124D-389B-2C04C0DCB694}"/>
              </a:ext>
            </a:extLst>
          </p:cNvPr>
          <p:cNvSpPr txBox="1"/>
          <p:nvPr/>
        </p:nvSpPr>
        <p:spPr>
          <a:xfrm>
            <a:off x="4549485" y="232406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609CB-93D1-FF6C-9506-CC3D1A4B8A32}"/>
              </a:ext>
            </a:extLst>
          </p:cNvPr>
          <p:cNvSpPr txBox="1"/>
          <p:nvPr/>
        </p:nvSpPr>
        <p:spPr>
          <a:xfrm>
            <a:off x="4751366" y="562657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2FE772-D08B-807D-F8D4-D168274D3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255"/>
            <a:ext cx="11887200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173616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6526" y="229765"/>
            <a:ext cx="4528299" cy="39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ru-RU" sz="2458" dirty="0">
                <a:solidFill>
                  <a:srgbClr val="D11F5C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Цель опроса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9543" y="677445"/>
            <a:ext cx="1008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Выявление удовлетворенности предприятий качеством профессиональной подготовки студентов профессиональных образовательных организаций Самарской области в формате практико-ориентированного (дуального) обучения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44170" y="1867737"/>
            <a:ext cx="4528299" cy="394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ru-RU" sz="2458" dirty="0">
                <a:solidFill>
                  <a:srgbClr val="D11F5C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Маркеры удовлетворенности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9543" y="2267627"/>
            <a:ext cx="10297556" cy="1524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</a:t>
            </a:r>
            <a:r>
              <a:rPr lang="ru-RU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 и навыков студентов для успешного трудоустройства на предприятие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 при наличии вакансии</a:t>
            </a:r>
            <a:endParaRPr lang="ru-RU" sz="1600" i="0" u="none" strike="noStrike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EBD73F-7CD1-67F1-A4E9-3CC668C23D33}"/>
              </a:ext>
            </a:extLst>
          </p:cNvPr>
          <p:cNvGrpSpPr/>
          <p:nvPr/>
        </p:nvGrpSpPr>
        <p:grpSpPr>
          <a:xfrm>
            <a:off x="0" y="5718020"/>
            <a:ext cx="12192000" cy="1194198"/>
            <a:chOff x="0" y="5718020"/>
            <a:chExt cx="12192000" cy="1194198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96D481A1-46CF-EEB6-116C-9793052CA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18020"/>
              <a:ext cx="12192000" cy="1194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94" tIns="48396" rIns="96794" bIns="48396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1702" dirty="0"/>
            </a:p>
          </p:txBody>
        </p: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E0B98CDA-CCA9-C7CC-FDA4-C485B6ED5F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348" y="5851175"/>
              <a:ext cx="1602989" cy="830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16EB2783-E67E-9BA5-B1FC-A2CD244E2D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7692" y="6178638"/>
              <a:ext cx="2422208" cy="0"/>
            </a:xfrm>
            <a:prstGeom prst="line">
              <a:avLst/>
            </a:prstGeom>
            <a:noFill/>
            <a:ln w="19080">
              <a:solidFill>
                <a:srgbClr val="D11F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02"/>
            </a:p>
          </p:txBody>
        </p:sp>
        <p:grpSp>
          <p:nvGrpSpPr>
            <p:cNvPr id="9" name="Группа 36">
              <a:extLst>
                <a:ext uri="{FF2B5EF4-FFF2-40B4-BE49-F238E27FC236}">
                  <a16:creationId xmlns:a16="http://schemas.microsoft.com/office/drawing/2014/main" id="{E89B19D1-7D02-0B44-4F40-64DB7F51E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00" y="6180554"/>
              <a:ext cx="8275119" cy="682896"/>
              <a:chOff x="-1081583" y="4681538"/>
              <a:chExt cx="8498383" cy="564654"/>
            </a:xfrm>
          </p:grpSpPr>
          <p:sp>
            <p:nvSpPr>
              <p:cNvPr id="10" name="Line 5">
                <a:extLst>
                  <a:ext uri="{FF2B5EF4-FFF2-40B4-BE49-F238E27FC236}">
                    <a16:creationId xmlns:a16="http://schemas.microsoft.com/office/drawing/2014/main" id="{C10101ED-0896-FAC7-91BE-B018D22BE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1583" y="4681538"/>
                <a:ext cx="8498383" cy="0"/>
              </a:xfrm>
              <a:prstGeom prst="line">
                <a:avLst/>
              </a:prstGeom>
              <a:noFill/>
              <a:ln w="19080">
                <a:solidFill>
                  <a:srgbClr val="D11F5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02"/>
              </a:p>
            </p:txBody>
          </p:sp>
          <p:sp>
            <p:nvSpPr>
              <p:cNvPr id="11" name="Text Box 7">
                <a:extLst>
                  <a:ext uri="{FF2B5EF4-FFF2-40B4-BE49-F238E27FC236}">
                    <a16:creationId xmlns:a16="http://schemas.microsoft.com/office/drawing/2014/main" id="{E2FCA7C6-BD56-B2F7-3C35-1721D741E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844" y="4762004"/>
                <a:ext cx="4895850" cy="484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5077" tIns="52623" rIns="85077" bIns="42538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ru-RU" altLang="ru-RU" sz="1229" b="1" dirty="0">
                    <a:solidFill>
                      <a:srgbClr val="D11F5C"/>
                    </a:solidFill>
                  </a:rPr>
                  <a:t>Создаем будущее вместе</a:t>
                </a: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3E9920-38ED-CECB-DB85-211231F2B827}"/>
              </a:ext>
            </a:extLst>
          </p:cNvPr>
          <p:cNvSpPr txBox="1"/>
          <p:nvPr/>
        </p:nvSpPr>
        <p:spPr>
          <a:xfrm>
            <a:off x="3877427" y="3564180"/>
            <a:ext cx="4528299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ru-RU" sz="2269" dirty="0">
                <a:solidFill>
                  <a:srgbClr val="D11F5C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Методы сбора информации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516D2-6900-5B1D-AAA0-9860DF721530}"/>
              </a:ext>
            </a:extLst>
          </p:cNvPr>
          <p:cNvSpPr txBox="1"/>
          <p:nvPr/>
        </p:nvSpPr>
        <p:spPr>
          <a:xfrm>
            <a:off x="1298699" y="3834556"/>
            <a:ext cx="100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Онлайн опрос работодателей, участвующих в  программе реализации практико-ориентированного (дуального)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13394184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215733" y="1114466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15.01.35 Мастер слесарных работ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1749602"/>
              </p:ext>
            </p:extLst>
          </p:nvPr>
        </p:nvGraphicFramePr>
        <p:xfrm>
          <a:off x="215733" y="1908244"/>
          <a:ext cx="6220690" cy="420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7267567"/>
              </p:ext>
            </p:extLst>
          </p:nvPr>
        </p:nvGraphicFramePr>
        <p:xfrm>
          <a:off x="6220690" y="1908244"/>
          <a:ext cx="5652655" cy="403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2840212" y="564429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EACC95-934F-D05F-D6AB-F73B3E110CFB}"/>
              </a:ext>
            </a:extLst>
          </p:cNvPr>
          <p:cNvSpPr txBox="1"/>
          <p:nvPr/>
        </p:nvSpPr>
        <p:spPr>
          <a:xfrm>
            <a:off x="318655" y="2757136"/>
            <a:ext cx="15171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9236782" y="5644292"/>
            <a:ext cx="237605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B90B-B312-ECC5-C1FD-1A6C0DB6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" y="103305"/>
            <a:ext cx="11748655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714437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171516"/>
              </p:ext>
            </p:extLst>
          </p:nvPr>
        </p:nvGraphicFramePr>
        <p:xfrm>
          <a:off x="0" y="1469721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0" y="963656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15.01.35 Мастер слесарных работ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1485EF-F8B1-47AF-EE1E-7CD186DA9C3E}"/>
              </a:ext>
            </a:extLst>
          </p:cNvPr>
          <p:cNvSpPr txBox="1"/>
          <p:nvPr/>
        </p:nvSpPr>
        <p:spPr>
          <a:xfrm>
            <a:off x="5086347" y="5920025"/>
            <a:ext cx="16694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2A293-8F48-3021-0323-A3CCE67E4590}"/>
              </a:ext>
            </a:extLst>
          </p:cNvPr>
          <p:cNvSpPr txBox="1"/>
          <p:nvPr/>
        </p:nvSpPr>
        <p:spPr>
          <a:xfrm>
            <a:off x="0" y="4795190"/>
            <a:ext cx="138891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609CB-93D1-FF6C-9506-CC3D1A4B8A32}"/>
              </a:ext>
            </a:extLst>
          </p:cNvPr>
          <p:cNvSpPr txBox="1"/>
          <p:nvPr/>
        </p:nvSpPr>
        <p:spPr>
          <a:xfrm>
            <a:off x="425164" y="2189490"/>
            <a:ext cx="15343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62B10-781C-7A5D-B1D5-D9B1C5DF952D}"/>
              </a:ext>
            </a:extLst>
          </p:cNvPr>
          <p:cNvSpPr txBox="1"/>
          <p:nvPr/>
        </p:nvSpPr>
        <p:spPr>
          <a:xfrm>
            <a:off x="5453495" y="2395320"/>
            <a:ext cx="15343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C4FD6F8-C1D6-B0C2-C300-5222D105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804073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147192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37315" y="1009598"/>
            <a:ext cx="89688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15.01.33 Токарь на станках с числовым программным управлением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3908670"/>
              </p:ext>
            </p:extLst>
          </p:nvPr>
        </p:nvGraphicFramePr>
        <p:xfrm>
          <a:off x="0" y="1788788"/>
          <a:ext cx="6427519" cy="435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719065"/>
              </p:ext>
            </p:extLst>
          </p:nvPr>
        </p:nvGraphicFramePr>
        <p:xfrm>
          <a:off x="6205605" y="1788788"/>
          <a:ext cx="5652655" cy="4350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651D652-E1F8-7F75-C4F1-DF15B605D853}"/>
              </a:ext>
            </a:extLst>
          </p:cNvPr>
          <p:cNvSpPr txBox="1"/>
          <p:nvPr/>
        </p:nvSpPr>
        <p:spPr>
          <a:xfrm>
            <a:off x="2930236" y="5717597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9942C8-05B8-CCE9-9AAB-EAEB3186A292}"/>
              </a:ext>
            </a:extLst>
          </p:cNvPr>
          <p:cNvSpPr txBox="1"/>
          <p:nvPr/>
        </p:nvSpPr>
        <p:spPr>
          <a:xfrm>
            <a:off x="9106154" y="584840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B90B-B312-ECC5-C1FD-1A6C0DB6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15" y="29205"/>
            <a:ext cx="11720945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101432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692889"/>
              </p:ext>
            </p:extLst>
          </p:nvPr>
        </p:nvGraphicFramePr>
        <p:xfrm>
          <a:off x="-434686" y="1327677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270164" y="914400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15.01.33 Токарь на станках с числовым программным управлением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62A293-8F48-3021-0323-A3CCE67E4590}"/>
              </a:ext>
            </a:extLst>
          </p:cNvPr>
          <p:cNvSpPr txBox="1"/>
          <p:nvPr/>
        </p:nvSpPr>
        <p:spPr>
          <a:xfrm>
            <a:off x="0" y="5943600"/>
            <a:ext cx="1824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B313A-FEEE-2A44-0C02-BD06D585630D}"/>
              </a:ext>
            </a:extLst>
          </p:cNvPr>
          <p:cNvSpPr txBox="1"/>
          <p:nvPr/>
        </p:nvSpPr>
        <p:spPr>
          <a:xfrm>
            <a:off x="5354535" y="5512713"/>
            <a:ext cx="18245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B828C6-045C-9CEE-99A7-E964A4B3E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519065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колледж сервиса производственного оборудования имени Героя Российской Федерации Е.В. Золотухина</a:t>
            </a:r>
          </a:p>
        </p:txBody>
      </p:sp>
    </p:spTree>
    <p:extLst>
      <p:ext uri="{BB962C8B-B14F-4D97-AF65-F5344CB8AC3E}">
        <p14:creationId xmlns:p14="http://schemas.microsoft.com/office/powerpoint/2010/main" val="3598694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98657" y="806672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475893"/>
              </p:ext>
            </p:extLst>
          </p:nvPr>
        </p:nvGraphicFramePr>
        <p:xfrm>
          <a:off x="371478" y="1678646"/>
          <a:ext cx="6308766" cy="457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778647"/>
              </p:ext>
            </p:extLst>
          </p:nvPr>
        </p:nvGraphicFramePr>
        <p:xfrm>
          <a:off x="6294657" y="1678646"/>
          <a:ext cx="5632743" cy="44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2DB1596-0FA8-6D7B-71FA-004E840E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57" y="9369"/>
            <a:ext cx="12192000" cy="89614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металлургический колледж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98C042-AB8A-508A-77B9-FBA5DD77351C}"/>
              </a:ext>
            </a:extLst>
          </p:cNvPr>
          <p:cNvSpPr txBox="1"/>
          <p:nvPr/>
        </p:nvSpPr>
        <p:spPr>
          <a:xfrm>
            <a:off x="3298373" y="5483944"/>
            <a:ext cx="26947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  <a:endParaRPr lang="ru-RU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E92AC-BC7E-CC70-4FD7-58F7044C5D07}"/>
              </a:ext>
            </a:extLst>
          </p:cNvPr>
          <p:cNvSpPr txBox="1"/>
          <p:nvPr/>
        </p:nvSpPr>
        <p:spPr>
          <a:xfrm>
            <a:off x="9232691" y="5784026"/>
            <a:ext cx="26947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72455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002561"/>
              </p:ext>
            </p:extLst>
          </p:nvPr>
        </p:nvGraphicFramePr>
        <p:xfrm>
          <a:off x="-95003" y="1114827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95003" y="799753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15.02.08 Технология машиностроения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A88BF1D-0A8D-B8CA-FE60-012FCBA5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03" y="46135"/>
            <a:ext cx="12192000" cy="896145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металлургический колледж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8A9F6-F033-6E6A-7554-724D3415F734}"/>
              </a:ext>
            </a:extLst>
          </p:cNvPr>
          <p:cNvSpPr txBox="1"/>
          <p:nvPr/>
        </p:nvSpPr>
        <p:spPr>
          <a:xfrm>
            <a:off x="4600206" y="6045936"/>
            <a:ext cx="262543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  <a:endParaRPr lang="ru-RU" sz="1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A1C5EE-CDE3-4100-16CA-AC43AD8D76FE}"/>
              </a:ext>
            </a:extLst>
          </p:cNvPr>
          <p:cNvSpPr txBox="1"/>
          <p:nvPr/>
        </p:nvSpPr>
        <p:spPr>
          <a:xfrm>
            <a:off x="-55418" y="5011581"/>
            <a:ext cx="1863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  <a:endParaRPr lang="ru-RU" sz="1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A1544-B592-177E-02D0-915ADAC8F71E}"/>
              </a:ext>
            </a:extLst>
          </p:cNvPr>
          <p:cNvSpPr txBox="1"/>
          <p:nvPr/>
        </p:nvSpPr>
        <p:spPr>
          <a:xfrm>
            <a:off x="5459681" y="2466949"/>
            <a:ext cx="18634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  <a:endParaRPr lang="ru-RU" sz="1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4E2BDC-7CFB-34E9-F290-043D088D52D9}"/>
              </a:ext>
            </a:extLst>
          </p:cNvPr>
          <p:cNvSpPr txBox="1"/>
          <p:nvPr/>
        </p:nvSpPr>
        <p:spPr>
          <a:xfrm>
            <a:off x="680603" y="6228837"/>
            <a:ext cx="18634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3E5BA6-7CC9-CD34-F83F-DB7C7E890F33}"/>
              </a:ext>
            </a:extLst>
          </p:cNvPr>
          <p:cNvSpPr txBox="1"/>
          <p:nvPr/>
        </p:nvSpPr>
        <p:spPr>
          <a:xfrm>
            <a:off x="5753597" y="4905534"/>
            <a:ext cx="14720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890FAD-26A4-6005-A897-E6373B8DC3F9}"/>
              </a:ext>
            </a:extLst>
          </p:cNvPr>
          <p:cNvSpPr txBox="1"/>
          <p:nvPr/>
        </p:nvSpPr>
        <p:spPr>
          <a:xfrm>
            <a:off x="140276" y="2551090"/>
            <a:ext cx="14720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</p:txBody>
      </p:sp>
    </p:spTree>
    <p:extLst>
      <p:ext uri="{BB962C8B-B14F-4D97-AF65-F5344CB8AC3E}">
        <p14:creationId xmlns:p14="http://schemas.microsoft.com/office/powerpoint/2010/main" val="196935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174635" y="859716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15.01.34 Фрезеровщик на станках с ЧПУ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5112933"/>
              </p:ext>
            </p:extLst>
          </p:nvPr>
        </p:nvGraphicFramePr>
        <p:xfrm>
          <a:off x="159465" y="1695372"/>
          <a:ext cx="6220690" cy="467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452579"/>
              </p:ext>
            </p:extLst>
          </p:nvPr>
        </p:nvGraphicFramePr>
        <p:xfrm>
          <a:off x="6350266" y="1695372"/>
          <a:ext cx="5478484" cy="4302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98E92AC-BC7E-CC70-4FD7-58F7044C5D07}"/>
              </a:ext>
            </a:extLst>
          </p:cNvPr>
          <p:cNvSpPr txBox="1"/>
          <p:nvPr/>
        </p:nvSpPr>
        <p:spPr>
          <a:xfrm>
            <a:off x="8922191" y="5628952"/>
            <a:ext cx="269470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«Стан-Самара»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4BB620-8566-2E64-FEDA-A75CDE2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65" y="18255"/>
            <a:ext cx="12192000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CCD2-B6A3-66DE-6FE0-E0AE5B90A01E}"/>
              </a:ext>
            </a:extLst>
          </p:cNvPr>
          <p:cNvSpPr txBox="1"/>
          <p:nvPr/>
        </p:nvSpPr>
        <p:spPr>
          <a:xfrm>
            <a:off x="-163872" y="6045764"/>
            <a:ext cx="26947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06B85-3D06-23AE-8581-C51D3C5FDF52}"/>
              </a:ext>
            </a:extLst>
          </p:cNvPr>
          <p:cNvSpPr txBox="1"/>
          <p:nvPr/>
        </p:nvSpPr>
        <p:spPr>
          <a:xfrm>
            <a:off x="3284980" y="5230134"/>
            <a:ext cx="26947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721841-6199-A818-3772-3938070D488B}"/>
              </a:ext>
            </a:extLst>
          </p:cNvPr>
          <p:cNvSpPr txBox="1"/>
          <p:nvPr/>
        </p:nvSpPr>
        <p:spPr>
          <a:xfrm>
            <a:off x="58850" y="2494410"/>
            <a:ext cx="21376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 «Стан-Самара»</a:t>
            </a:r>
          </a:p>
        </p:txBody>
      </p:sp>
    </p:spTree>
    <p:extLst>
      <p:ext uri="{BB962C8B-B14F-4D97-AF65-F5344CB8AC3E}">
        <p14:creationId xmlns:p14="http://schemas.microsoft.com/office/powerpoint/2010/main" val="1726593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328337"/>
              </p:ext>
            </p:extLst>
          </p:nvPr>
        </p:nvGraphicFramePr>
        <p:xfrm>
          <a:off x="-83128" y="1311991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173068" y="886595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15.01.34 Фрезеровщик на станках с ЧПУ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72557-FA2C-F90C-4BC8-9CD7255676B8}"/>
              </a:ext>
            </a:extLst>
          </p:cNvPr>
          <p:cNvSpPr txBox="1">
            <a:spLocks/>
          </p:cNvSpPr>
          <p:nvPr/>
        </p:nvSpPr>
        <p:spPr>
          <a:xfrm>
            <a:off x="173068" y="16913"/>
            <a:ext cx="11578442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4B4F8-03E6-49B6-71D6-2B01F1804AB7}"/>
              </a:ext>
            </a:extLst>
          </p:cNvPr>
          <p:cNvSpPr txBox="1"/>
          <p:nvPr/>
        </p:nvSpPr>
        <p:spPr>
          <a:xfrm>
            <a:off x="3941258" y="2198268"/>
            <a:ext cx="26947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ЗАО «Стан-Самара»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AAB9-9FFA-0448-C0B0-669CE6E55D62}"/>
              </a:ext>
            </a:extLst>
          </p:cNvPr>
          <p:cNvSpPr txBox="1"/>
          <p:nvPr/>
        </p:nvSpPr>
        <p:spPr>
          <a:xfrm>
            <a:off x="-402771" y="5892404"/>
            <a:ext cx="26947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45F75-9042-2CC5-3D14-022F4404B194}"/>
              </a:ext>
            </a:extLst>
          </p:cNvPr>
          <p:cNvSpPr txBox="1"/>
          <p:nvPr/>
        </p:nvSpPr>
        <p:spPr>
          <a:xfrm>
            <a:off x="181099" y="2459878"/>
            <a:ext cx="18614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48F3B-FC2D-663D-A5EE-DB0948DAD75D}"/>
              </a:ext>
            </a:extLst>
          </p:cNvPr>
          <p:cNvSpPr txBox="1"/>
          <p:nvPr/>
        </p:nvSpPr>
        <p:spPr>
          <a:xfrm>
            <a:off x="5288612" y="5330565"/>
            <a:ext cx="1347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</p:txBody>
      </p:sp>
    </p:spTree>
    <p:extLst>
      <p:ext uri="{BB962C8B-B14F-4D97-AF65-F5344CB8AC3E}">
        <p14:creationId xmlns:p14="http://schemas.microsoft.com/office/powerpoint/2010/main" val="1842085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83128" y="1047103"/>
            <a:ext cx="622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15.01.29 Контролер станочных и слесарных работ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726864"/>
              </p:ext>
            </p:extLst>
          </p:nvPr>
        </p:nvGraphicFramePr>
        <p:xfrm>
          <a:off x="387868" y="1886993"/>
          <a:ext cx="6427519" cy="467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881796"/>
              </p:ext>
            </p:extLst>
          </p:nvPr>
        </p:nvGraphicFramePr>
        <p:xfrm>
          <a:off x="6303818" y="1886993"/>
          <a:ext cx="5652655" cy="43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98E92AC-BC7E-CC70-4FD7-58F7044C5D07}"/>
              </a:ext>
            </a:extLst>
          </p:cNvPr>
          <p:cNvSpPr txBox="1"/>
          <p:nvPr/>
        </p:nvSpPr>
        <p:spPr>
          <a:xfrm>
            <a:off x="9130145" y="6094491"/>
            <a:ext cx="26947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4BB620-8566-2E64-FEDA-A75CDE2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8" y="150958"/>
            <a:ext cx="11661569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CCD2-B6A3-66DE-6FE0-E0AE5B90A01E}"/>
              </a:ext>
            </a:extLst>
          </p:cNvPr>
          <p:cNvSpPr txBox="1"/>
          <p:nvPr/>
        </p:nvSpPr>
        <p:spPr>
          <a:xfrm>
            <a:off x="387868" y="2743968"/>
            <a:ext cx="1347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406B85-3D06-23AE-8581-C51D3C5FDF52}"/>
              </a:ext>
            </a:extLst>
          </p:cNvPr>
          <p:cNvSpPr txBox="1"/>
          <p:nvPr/>
        </p:nvSpPr>
        <p:spPr>
          <a:xfrm>
            <a:off x="3068900" y="5819869"/>
            <a:ext cx="26947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047675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08043"/>
              </p:ext>
            </p:extLst>
          </p:nvPr>
        </p:nvGraphicFramePr>
        <p:xfrm>
          <a:off x="0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106878" y="825887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15.01.29 Контролер станочных и слесарных работ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72557-FA2C-F90C-4BC8-9CD7255676B8}"/>
              </a:ext>
            </a:extLst>
          </p:cNvPr>
          <p:cNvSpPr txBox="1">
            <a:spLocks/>
          </p:cNvSpPr>
          <p:nvPr/>
        </p:nvSpPr>
        <p:spPr>
          <a:xfrm>
            <a:off x="106878" y="18255"/>
            <a:ext cx="1153094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0CAAB9-9FFA-0448-C0B0-669CE6E55D62}"/>
              </a:ext>
            </a:extLst>
          </p:cNvPr>
          <p:cNvSpPr txBox="1"/>
          <p:nvPr/>
        </p:nvSpPr>
        <p:spPr>
          <a:xfrm>
            <a:off x="4809506" y="6079878"/>
            <a:ext cx="24101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545F75-9042-2CC5-3D14-022F4404B194}"/>
              </a:ext>
            </a:extLst>
          </p:cNvPr>
          <p:cNvSpPr txBox="1"/>
          <p:nvPr/>
        </p:nvSpPr>
        <p:spPr>
          <a:xfrm>
            <a:off x="-353291" y="2049072"/>
            <a:ext cx="26947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  <a:endParaRPr lang="ru-RU" sz="11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F48F3B-FC2D-663D-A5EE-DB0948DAD75D}"/>
              </a:ext>
            </a:extLst>
          </p:cNvPr>
          <p:cNvSpPr txBox="1"/>
          <p:nvPr/>
        </p:nvSpPr>
        <p:spPr>
          <a:xfrm>
            <a:off x="5198670" y="2049072"/>
            <a:ext cx="13473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</p:txBody>
      </p:sp>
    </p:spTree>
    <p:extLst>
      <p:ext uri="{BB962C8B-B14F-4D97-AF65-F5344CB8AC3E}">
        <p14:creationId xmlns:p14="http://schemas.microsoft.com/office/powerpoint/2010/main" val="402450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8749" y="458078"/>
            <a:ext cx="4191932" cy="37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defRPr/>
            </a:pPr>
            <a:r>
              <a:rPr lang="ru-RU" sz="2269" dirty="0">
                <a:solidFill>
                  <a:srgbClr val="D11F5C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Выборка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6914" y="829783"/>
            <a:ext cx="10058400" cy="83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702" dirty="0">
                <a:latin typeface="Arial" panose="020B0604020202020204" pitchFamily="34" charset="0"/>
                <a:cs typeface="Arial" panose="020B0604020202020204" pitchFamily="34" charset="0"/>
              </a:rPr>
              <a:t>	В анкетировании приняли участие 17 предприятий-партеров реализации практико-ориентированного (дуального) обучения в Самарской области: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94689" y="4686256"/>
            <a:ext cx="2675669" cy="441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69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ru-RU" sz="2000" dirty="0">
                <a:solidFill>
                  <a:srgbClr val="D11F5C"/>
                </a:solidFill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 </a:t>
            </a:r>
            <a:r>
              <a:rPr lang="ru-RU" sz="2269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6914" y="5133357"/>
            <a:ext cx="10058400" cy="354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2" dirty="0">
                <a:latin typeface="Arial" panose="020B0604020202020204" pitchFamily="34" charset="0"/>
                <a:cs typeface="Arial" panose="020B0604020202020204" pitchFamily="34" charset="0"/>
              </a:rPr>
              <a:t>	С 6 по 15 июня 2023 г. 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7585085-B553-AC63-B3C5-AB2CD3220ADD}"/>
              </a:ext>
            </a:extLst>
          </p:cNvPr>
          <p:cNvGrpSpPr/>
          <p:nvPr/>
        </p:nvGrpSpPr>
        <p:grpSpPr>
          <a:xfrm>
            <a:off x="0" y="5718020"/>
            <a:ext cx="12192000" cy="1194198"/>
            <a:chOff x="0" y="5718020"/>
            <a:chExt cx="12192000" cy="1194198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72146EE2-B7AD-874E-2326-261D982BC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18020"/>
              <a:ext cx="12192000" cy="1194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94" tIns="48396" rIns="96794" bIns="48396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1702" dirty="0"/>
            </a:p>
          </p:txBody>
        </p: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696A3A4D-8CBB-56E3-0FC7-A4BDA3127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348" y="5851175"/>
              <a:ext cx="1602989" cy="830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" name="Line 6">
              <a:extLst>
                <a:ext uri="{FF2B5EF4-FFF2-40B4-BE49-F238E27FC236}">
                  <a16:creationId xmlns:a16="http://schemas.microsoft.com/office/drawing/2014/main" id="{F5AA42FD-33C1-FF11-213A-A52F80489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7692" y="6178638"/>
              <a:ext cx="2422208" cy="0"/>
            </a:xfrm>
            <a:prstGeom prst="line">
              <a:avLst/>
            </a:prstGeom>
            <a:noFill/>
            <a:ln w="19080">
              <a:solidFill>
                <a:srgbClr val="D11F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02"/>
            </a:p>
          </p:txBody>
        </p:sp>
        <p:grpSp>
          <p:nvGrpSpPr>
            <p:cNvPr id="12" name="Группа 36">
              <a:extLst>
                <a:ext uri="{FF2B5EF4-FFF2-40B4-BE49-F238E27FC236}">
                  <a16:creationId xmlns:a16="http://schemas.microsoft.com/office/drawing/2014/main" id="{3D0C2F6F-F4E4-083C-5120-4EE717E5DC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00" y="6180554"/>
              <a:ext cx="8275119" cy="682896"/>
              <a:chOff x="-1081583" y="4681538"/>
              <a:chExt cx="8498383" cy="564654"/>
            </a:xfrm>
          </p:grpSpPr>
          <p:sp>
            <p:nvSpPr>
              <p:cNvPr id="13" name="Line 5">
                <a:extLst>
                  <a:ext uri="{FF2B5EF4-FFF2-40B4-BE49-F238E27FC236}">
                    <a16:creationId xmlns:a16="http://schemas.microsoft.com/office/drawing/2014/main" id="{9425594A-6225-AD85-94AB-BA39B0E122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1583" y="4681538"/>
                <a:ext cx="8498383" cy="0"/>
              </a:xfrm>
              <a:prstGeom prst="line">
                <a:avLst/>
              </a:prstGeom>
              <a:noFill/>
              <a:ln w="19080">
                <a:solidFill>
                  <a:srgbClr val="D11F5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02"/>
              </a:p>
            </p:txBody>
          </p:sp>
          <p:sp>
            <p:nvSpPr>
              <p:cNvPr id="22" name="Text Box 7">
                <a:extLst>
                  <a:ext uri="{FF2B5EF4-FFF2-40B4-BE49-F238E27FC236}">
                    <a16:creationId xmlns:a16="http://schemas.microsoft.com/office/drawing/2014/main" id="{1DB95BF8-8DE7-78BE-2449-32E5559D22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844" y="4762004"/>
                <a:ext cx="4895850" cy="484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5077" tIns="52623" rIns="85077" bIns="42538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ru-RU" altLang="ru-RU" sz="1229" b="1" dirty="0">
                    <a:solidFill>
                      <a:srgbClr val="D11F5C"/>
                    </a:solidFill>
                  </a:rPr>
                  <a:t>Создаем будущее вместе</a:t>
                </a:r>
              </a:p>
            </p:txBody>
          </p:sp>
        </p:grpSp>
      </p:grpSp>
      <p:sp>
        <p:nvSpPr>
          <p:cNvPr id="23" name="Объект 2">
            <a:extLst>
              <a:ext uri="{FF2B5EF4-FFF2-40B4-BE49-F238E27FC236}">
                <a16:creationId xmlns:a16="http://schemas.microsoft.com/office/drawing/2014/main" id="{188CF363-7375-E212-FA1B-8B35D4243ABC}"/>
              </a:ext>
            </a:extLst>
          </p:cNvPr>
          <p:cNvSpPr txBox="1">
            <a:spLocks/>
          </p:cNvSpPr>
          <p:nvPr/>
        </p:nvSpPr>
        <p:spPr>
          <a:xfrm>
            <a:off x="6232523" y="1945317"/>
            <a:ext cx="5799157" cy="257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АО «Самарская Кабельная Компания»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ООО «Тольяттикаучук»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ООО «Самарский Стройфарфор»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ПАО «Завод имени А.М. Тарасова»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ЗАО «Стан-Самара»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ООО «Лидер-Тюнинг»</a:t>
            </a:r>
          </a:p>
          <a:p>
            <a:pPr lvl="1" algn="just"/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ОАО «РЖД»</a:t>
            </a:r>
          </a:p>
        </p:txBody>
      </p:sp>
      <p:sp>
        <p:nvSpPr>
          <p:cNvPr id="24" name="Объект 2">
            <a:extLst>
              <a:ext uri="{FF2B5EF4-FFF2-40B4-BE49-F238E27FC236}">
                <a16:creationId xmlns:a16="http://schemas.microsoft.com/office/drawing/2014/main" id="{BC3F0C77-A389-A826-ABA2-5FC75264D68F}"/>
              </a:ext>
            </a:extLst>
          </p:cNvPr>
          <p:cNvSpPr txBox="1">
            <a:spLocks/>
          </p:cNvSpPr>
          <p:nvPr/>
        </p:nvSpPr>
        <p:spPr>
          <a:xfrm>
            <a:off x="548204" y="2011734"/>
            <a:ext cx="5799157" cy="25772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spcBef>
                <a:spcPts val="12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ОАО «ЕПК Самара»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КуйбышевАзот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АО РКЦ «Прогресс»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АО «Салют»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ПАО «ОДК-Кузнецов»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АО «СЭМЗ»  (Самарский электромеханический завод)</a:t>
            </a:r>
          </a:p>
          <a:p>
            <a:pPr lvl="1" algn="just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</p:spTree>
    <p:extLst>
      <p:ext uri="{BB962C8B-B14F-4D97-AF65-F5344CB8AC3E}">
        <p14:creationId xmlns:p14="http://schemas.microsoft.com/office/powerpoint/2010/main" val="405041649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0" y="914400"/>
            <a:ext cx="9899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15.02.11 Техническая эксплуатация и обслуживание роботизированного производства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012211"/>
              </p:ext>
            </p:extLst>
          </p:nvPr>
        </p:nvGraphicFramePr>
        <p:xfrm>
          <a:off x="234538" y="1592822"/>
          <a:ext cx="6273140" cy="474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769624"/>
              </p:ext>
            </p:extLst>
          </p:nvPr>
        </p:nvGraphicFramePr>
        <p:xfrm>
          <a:off x="6096000" y="1686296"/>
          <a:ext cx="5652655" cy="447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4BB620-8566-2E64-FEDA-A75CDE2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CCD2-B6A3-66DE-6FE0-E0AE5B90A01E}"/>
              </a:ext>
            </a:extLst>
          </p:cNvPr>
          <p:cNvSpPr txBox="1"/>
          <p:nvPr/>
        </p:nvSpPr>
        <p:spPr>
          <a:xfrm>
            <a:off x="3116657" y="5732406"/>
            <a:ext cx="21731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A9A8C-A199-DF98-4CDF-D36D17B9C6F3}"/>
              </a:ext>
            </a:extLst>
          </p:cNvPr>
          <p:cNvSpPr txBox="1"/>
          <p:nvPr/>
        </p:nvSpPr>
        <p:spPr>
          <a:xfrm>
            <a:off x="9201643" y="5732406"/>
            <a:ext cx="22105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514065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223337"/>
              </p:ext>
            </p:extLst>
          </p:nvPr>
        </p:nvGraphicFramePr>
        <p:xfrm>
          <a:off x="0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0" y="853015"/>
            <a:ext cx="9732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15.02.11 Техническая эксплуатация и обслуживание роботизированного производства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72557-FA2C-F90C-4BC8-9CD7255676B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A5455-8BBC-AE98-D429-22F754ACA22C}"/>
              </a:ext>
            </a:extLst>
          </p:cNvPr>
          <p:cNvSpPr txBox="1"/>
          <p:nvPr/>
        </p:nvSpPr>
        <p:spPr>
          <a:xfrm>
            <a:off x="2784642" y="3892716"/>
            <a:ext cx="1347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30849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0" y="1000235"/>
            <a:ext cx="9899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15.01.31 Мастер контрольно-измерительных приборов и автоматики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1745601"/>
              </p:ext>
            </p:extLst>
          </p:nvPr>
        </p:nvGraphicFramePr>
        <p:xfrm>
          <a:off x="473649" y="1565461"/>
          <a:ext cx="6212159" cy="4744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7664286"/>
              </p:ext>
            </p:extLst>
          </p:nvPr>
        </p:nvGraphicFramePr>
        <p:xfrm>
          <a:off x="6065696" y="1917064"/>
          <a:ext cx="5652655" cy="439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4BB620-8566-2E64-FEDA-A75CDE2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32" y="119663"/>
            <a:ext cx="12192000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CCD2-B6A3-66DE-6FE0-E0AE5B90A01E}"/>
              </a:ext>
            </a:extLst>
          </p:cNvPr>
          <p:cNvSpPr txBox="1"/>
          <p:nvPr/>
        </p:nvSpPr>
        <p:spPr>
          <a:xfrm>
            <a:off x="3187749" y="5525418"/>
            <a:ext cx="24108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A9A8C-A199-DF98-4CDF-D36D17B9C6F3}"/>
              </a:ext>
            </a:extLst>
          </p:cNvPr>
          <p:cNvSpPr txBox="1"/>
          <p:nvPr/>
        </p:nvSpPr>
        <p:spPr>
          <a:xfrm>
            <a:off x="9572998" y="5750197"/>
            <a:ext cx="19706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54062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64987"/>
              </p:ext>
            </p:extLst>
          </p:nvPr>
        </p:nvGraphicFramePr>
        <p:xfrm>
          <a:off x="0" y="1142707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7639EB8-15B4-3941-FC9D-1FEC668E1CA9}"/>
              </a:ext>
            </a:extLst>
          </p:cNvPr>
          <p:cNvSpPr txBox="1"/>
          <p:nvPr/>
        </p:nvSpPr>
        <p:spPr>
          <a:xfrm>
            <a:off x="270164" y="914400"/>
            <a:ext cx="97328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15.01.31 Мастер контрольно-измерительных приборов и автоматики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72557-FA2C-F90C-4BC8-9CD7255676B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A5455-8BBC-AE98-D429-22F754ACA22C}"/>
              </a:ext>
            </a:extLst>
          </p:cNvPr>
          <p:cNvSpPr txBox="1"/>
          <p:nvPr/>
        </p:nvSpPr>
        <p:spPr>
          <a:xfrm>
            <a:off x="2784642" y="3892716"/>
            <a:ext cx="1347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218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925F4-EA4C-125E-6DDE-5DE3ED3DD08F}"/>
              </a:ext>
            </a:extLst>
          </p:cNvPr>
          <p:cNvSpPr txBox="1"/>
          <p:nvPr/>
        </p:nvSpPr>
        <p:spPr>
          <a:xfrm>
            <a:off x="-1" y="944089"/>
            <a:ext cx="10355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15.02.14 Оснащение средствами автоматизации технологических процессов и производств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B49FE37B-A19F-FBA8-BF2C-5A787C6B12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8682715"/>
              </p:ext>
            </p:extLst>
          </p:nvPr>
        </p:nvGraphicFramePr>
        <p:xfrm>
          <a:off x="340181" y="1603169"/>
          <a:ext cx="6220690" cy="4619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D6ACF86-53BA-DEC1-C6C4-293AA19F3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120644"/>
              </p:ext>
            </p:extLst>
          </p:nvPr>
        </p:nvGraphicFramePr>
        <p:xfrm>
          <a:off x="6233064" y="1667036"/>
          <a:ext cx="5652655" cy="4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A4BB620-8566-2E64-FEDA-A75CDE2F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1696205" cy="89614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53CCD2-B6A3-66DE-6FE0-E0AE5B90A01E}"/>
              </a:ext>
            </a:extLst>
          </p:cNvPr>
          <p:cNvSpPr txBox="1"/>
          <p:nvPr/>
        </p:nvSpPr>
        <p:spPr>
          <a:xfrm>
            <a:off x="3784212" y="5907973"/>
            <a:ext cx="20188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A9A8C-A199-DF98-4CDF-D36D17B9C6F3}"/>
              </a:ext>
            </a:extLst>
          </p:cNvPr>
          <p:cNvSpPr txBox="1"/>
          <p:nvPr/>
        </p:nvSpPr>
        <p:spPr>
          <a:xfrm>
            <a:off x="9439771" y="5792114"/>
            <a:ext cx="22564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2166780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42707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6A72557-FA2C-F90C-4BC8-9CD7255676B8}"/>
              </a:ext>
            </a:extLst>
          </p:cNvPr>
          <p:cNvSpPr txBox="1">
            <a:spLocks/>
          </p:cNvSpPr>
          <p:nvPr/>
        </p:nvSpPr>
        <p:spPr>
          <a:xfrm>
            <a:off x="0" y="18255"/>
            <a:ext cx="12192000" cy="8961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ГБПОУ Самарский техникум авиационного и промышленного машиностроения имени Д.И. Козлова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A5455-8BBC-AE98-D429-22F754ACA22C}"/>
              </a:ext>
            </a:extLst>
          </p:cNvPr>
          <p:cNvSpPr txBox="1"/>
          <p:nvPr/>
        </p:nvSpPr>
        <p:spPr>
          <a:xfrm>
            <a:off x="2784642" y="3892716"/>
            <a:ext cx="13473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«Завод приборных подшипников»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ADFC2-86ED-46B9-BD66-F5C2B2566CC1}"/>
              </a:ext>
            </a:extLst>
          </p:cNvPr>
          <p:cNvSpPr txBox="1"/>
          <p:nvPr/>
        </p:nvSpPr>
        <p:spPr>
          <a:xfrm>
            <a:off x="0" y="843888"/>
            <a:ext cx="11248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15.02.14 Оснащение средствами автоматизации технологических процессов и производств</a:t>
            </a:r>
          </a:p>
        </p:txBody>
      </p:sp>
    </p:spTree>
    <p:extLst>
      <p:ext uri="{BB962C8B-B14F-4D97-AF65-F5344CB8AC3E}">
        <p14:creationId xmlns:p14="http://schemas.microsoft.com/office/powerpoint/2010/main" val="3872438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5354"/>
            <a:ext cx="11016915" cy="6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18.02.06 Химическая технология органических веществ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AFE3626-762C-4CDB-9660-70EB64AFC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1530999"/>
              </p:ext>
            </p:extLst>
          </p:nvPr>
        </p:nvGraphicFramePr>
        <p:xfrm>
          <a:off x="83126" y="1859742"/>
          <a:ext cx="6210795" cy="453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453CAF3-43CF-476A-A955-081C303CC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961413"/>
              </p:ext>
            </p:extLst>
          </p:nvPr>
        </p:nvGraphicFramePr>
        <p:xfrm>
          <a:off x="6096000" y="1827214"/>
          <a:ext cx="5909953" cy="4468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0D1056-EA54-4925-859E-88DA1740CA28}"/>
              </a:ext>
            </a:extLst>
          </p:cNvPr>
          <p:cNvSpPr txBox="1"/>
          <p:nvPr/>
        </p:nvSpPr>
        <p:spPr>
          <a:xfrm>
            <a:off x="2251937" y="5966400"/>
            <a:ext cx="287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F5D32-336F-4A89-8467-27F03C40CBCE}"/>
              </a:ext>
            </a:extLst>
          </p:cNvPr>
          <p:cNvSpPr txBox="1"/>
          <p:nvPr/>
        </p:nvSpPr>
        <p:spPr>
          <a:xfrm>
            <a:off x="8904661" y="5865139"/>
            <a:ext cx="287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66B878-0A8B-F5E1-2219-70DEADAD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15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271812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289865"/>
              </p:ext>
            </p:extLst>
          </p:nvPr>
        </p:nvGraphicFramePr>
        <p:xfrm>
          <a:off x="91045" y="1187715"/>
          <a:ext cx="12100955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E5EA60-7FD4-48C2-9A5C-F65244BC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CA381086-1677-4454-82AE-AFA64EADB268}"/>
              </a:ext>
            </a:extLst>
          </p:cNvPr>
          <p:cNvSpPr txBox="1">
            <a:spLocks/>
          </p:cNvSpPr>
          <p:nvPr/>
        </p:nvSpPr>
        <p:spPr>
          <a:xfrm>
            <a:off x="0" y="693425"/>
            <a:ext cx="11016915" cy="60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18.02.06 Химическая технология органических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2745769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5607"/>
            <a:ext cx="11381094" cy="6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15.02.12 Монтаж, техническое обслуживание и ремонт промышленного оборудования (по отраслям)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AFE3626-762C-4CDB-9660-70EB64AFC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3193117"/>
              </p:ext>
            </p:extLst>
          </p:nvPr>
        </p:nvGraphicFramePr>
        <p:xfrm>
          <a:off x="-1976" y="1644986"/>
          <a:ext cx="6543304" cy="478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453CAF3-43CF-476A-A955-081C303CC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8259139"/>
              </p:ext>
            </p:extLst>
          </p:nvPr>
        </p:nvGraphicFramePr>
        <p:xfrm>
          <a:off x="6058097" y="1481677"/>
          <a:ext cx="5652655" cy="4510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0D1056-EA54-4925-859E-88DA1740CA28}"/>
              </a:ext>
            </a:extLst>
          </p:cNvPr>
          <p:cNvSpPr txBox="1"/>
          <p:nvPr/>
        </p:nvSpPr>
        <p:spPr>
          <a:xfrm>
            <a:off x="3179770" y="5609699"/>
            <a:ext cx="287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F5D32-336F-4A89-8467-27F03C40CBCE}"/>
              </a:ext>
            </a:extLst>
          </p:cNvPr>
          <p:cNvSpPr txBox="1"/>
          <p:nvPr/>
        </p:nvSpPr>
        <p:spPr>
          <a:xfrm>
            <a:off x="8684819" y="5609698"/>
            <a:ext cx="28783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0DC9DB-906F-15EE-4F77-CC056F0B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2499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943863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332400"/>
              </p:ext>
            </p:extLst>
          </p:nvPr>
        </p:nvGraphicFramePr>
        <p:xfrm>
          <a:off x="0" y="1203990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E5EA60-7FD4-48C2-9A5C-F65244BC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4AEB056B-93AB-4937-BE9F-11448E67D92A}"/>
              </a:ext>
            </a:extLst>
          </p:cNvPr>
          <p:cNvSpPr txBox="1">
            <a:spLocks/>
          </p:cNvSpPr>
          <p:nvPr/>
        </p:nvSpPr>
        <p:spPr>
          <a:xfrm>
            <a:off x="0" y="714939"/>
            <a:ext cx="11381094" cy="60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15.02.12 Монтаж, техническое обслуживание и ремонт промышленного оборудования (по отраслям)</a:t>
            </a:r>
          </a:p>
        </p:txBody>
      </p:sp>
    </p:spTree>
    <p:extLst>
      <p:ext uri="{BB962C8B-B14F-4D97-AF65-F5344CB8AC3E}">
        <p14:creationId xmlns:p14="http://schemas.microsoft.com/office/powerpoint/2010/main" val="144732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1600" y="714158"/>
            <a:ext cx="11724217" cy="958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Удовлетворенность теоретической подготовкой студентов для выполнения профессиональных задач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600" y="-37752"/>
            <a:ext cx="12192000" cy="9239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в разрезе региона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1125712-F034-A588-CAA3-40C44C052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3982866"/>
              </p:ext>
            </p:extLst>
          </p:nvPr>
        </p:nvGraphicFramePr>
        <p:xfrm>
          <a:off x="1472540" y="1672818"/>
          <a:ext cx="861620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5439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4306"/>
            <a:ext cx="11016915" cy="603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18.02.12 Технология аналитического контроля химических соединений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8AFE3626-762C-4CDB-9660-70EB64AFC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678494"/>
              </p:ext>
            </p:extLst>
          </p:nvPr>
        </p:nvGraphicFramePr>
        <p:xfrm>
          <a:off x="83126" y="1603925"/>
          <a:ext cx="6210795" cy="479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4453CAF3-43CF-476A-A955-081C303CC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5538213"/>
              </p:ext>
            </p:extLst>
          </p:nvPr>
        </p:nvGraphicFramePr>
        <p:xfrm>
          <a:off x="6096000" y="1603925"/>
          <a:ext cx="5909953" cy="4692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0D1056-EA54-4925-859E-88DA1740CA28}"/>
              </a:ext>
            </a:extLst>
          </p:cNvPr>
          <p:cNvSpPr txBox="1"/>
          <p:nvPr/>
        </p:nvSpPr>
        <p:spPr>
          <a:xfrm>
            <a:off x="2251937" y="5966400"/>
            <a:ext cx="287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F5D32-336F-4A89-8467-27F03C40CBCE}"/>
              </a:ext>
            </a:extLst>
          </p:cNvPr>
          <p:cNvSpPr txBox="1"/>
          <p:nvPr/>
        </p:nvSpPr>
        <p:spPr>
          <a:xfrm>
            <a:off x="8904661" y="5865139"/>
            <a:ext cx="287832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«ПРОМСИНТЕЗ»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АО «Полимер»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266B878-0A8B-F5E1-2219-70DEADAD2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6715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951970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624047"/>
              </p:ext>
            </p:extLst>
          </p:nvPr>
        </p:nvGraphicFramePr>
        <p:xfrm>
          <a:off x="0" y="1203990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8E5EA60-7FD4-48C2-9A5C-F65244BC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961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ГБПОУ Чапаевский химико-технологический колледж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9D10C97-3ECB-44D4-9C09-EEB017384AB7}"/>
              </a:ext>
            </a:extLst>
          </p:cNvPr>
          <p:cNvSpPr txBox="1">
            <a:spLocks/>
          </p:cNvSpPr>
          <p:nvPr/>
        </p:nvSpPr>
        <p:spPr>
          <a:xfrm>
            <a:off x="0" y="714939"/>
            <a:ext cx="11016915" cy="60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18.02.12 Технология аналитического контроля химических соединений</a:t>
            </a:r>
          </a:p>
        </p:txBody>
      </p:sp>
    </p:spTree>
    <p:extLst>
      <p:ext uri="{BB962C8B-B14F-4D97-AF65-F5344CB8AC3E}">
        <p14:creationId xmlns:p14="http://schemas.microsoft.com/office/powerpoint/2010/main" val="3717974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90" y="780196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 зданий и сооружений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9274509"/>
              </p:ext>
            </p:extLst>
          </p:nvPr>
        </p:nvGraphicFramePr>
        <p:xfrm>
          <a:off x="86927" y="1536386"/>
          <a:ext cx="6576706" cy="498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974163"/>
              </p:ext>
            </p:extLst>
          </p:nvPr>
        </p:nvGraphicFramePr>
        <p:xfrm>
          <a:off x="6320841" y="1536386"/>
          <a:ext cx="5476794" cy="461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280722" y="5779752"/>
            <a:ext cx="2376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КуйбышевАзот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059238" y="5739954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1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КуйбышевАзот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1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Тольяттикаучук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BD76DC-6711-479C-B7F4-A78180C7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90" y="-98620"/>
            <a:ext cx="11779045" cy="98890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машиностроительный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2322477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75090"/>
              </p:ext>
            </p:extLst>
          </p:nvPr>
        </p:nvGraphicFramePr>
        <p:xfrm>
          <a:off x="-95003" y="1160962"/>
          <a:ext cx="1165761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C0107-BE89-302D-EDBE-2A92A91F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14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машиностроительный колледж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C6EBB58-19B9-40D2-9016-01FB7F54790B}"/>
              </a:ext>
            </a:extLst>
          </p:cNvPr>
          <p:cNvSpPr txBox="1">
            <a:spLocks/>
          </p:cNvSpPr>
          <p:nvPr/>
        </p:nvSpPr>
        <p:spPr>
          <a:xfrm>
            <a:off x="0" y="782867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 зданий и сооружений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2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61" y="930939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23.02.03 Техническое обслуживание и ремонт автомобильного транспорта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442913"/>
              </p:ext>
            </p:extLst>
          </p:nvPr>
        </p:nvGraphicFramePr>
        <p:xfrm>
          <a:off x="175861" y="1779133"/>
          <a:ext cx="6236814" cy="432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5063880"/>
              </p:ext>
            </p:extLst>
          </p:nvPr>
        </p:nvGraphicFramePr>
        <p:xfrm>
          <a:off x="6480175" y="1748934"/>
          <a:ext cx="5711825" cy="417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191987" y="5386540"/>
            <a:ext cx="2376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200" b="1" i="0" u="none" strike="noStrike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КуйбышевАзот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172981" y="5773422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ПАО «</a:t>
            </a:r>
            <a:r>
              <a:rPr lang="ru-RU" sz="11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КуйбышевАзот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11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Тольяттикаучук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43BD76DC-6711-479C-B7F4-A78180C7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61" y="32307"/>
            <a:ext cx="11779045" cy="98890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машиностроительный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24331913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935818"/>
              </p:ext>
            </p:extLst>
          </p:nvPr>
        </p:nvGraphicFramePr>
        <p:xfrm>
          <a:off x="0" y="1160962"/>
          <a:ext cx="12192000" cy="5697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C0107-BE89-302D-EDBE-2A92A91FA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89614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машиностроительный колледж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B7FBECD-288C-4086-908F-F09DF6163A69}"/>
              </a:ext>
            </a:extLst>
          </p:cNvPr>
          <p:cNvSpPr txBox="1">
            <a:spLocks/>
          </p:cNvSpPr>
          <p:nvPr/>
        </p:nvSpPr>
        <p:spPr>
          <a:xfrm>
            <a:off x="0" y="843148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23.02.03 Техническое обслуживание и ремонт автомобильного транспорта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73626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8660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 зданий и сооружений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5304503"/>
              </p:ext>
            </p:extLst>
          </p:nvPr>
        </p:nvGraphicFramePr>
        <p:xfrm>
          <a:off x="175861" y="1947146"/>
          <a:ext cx="5652655" cy="417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1493"/>
              </p:ext>
            </p:extLst>
          </p:nvPr>
        </p:nvGraphicFramePr>
        <p:xfrm>
          <a:off x="6095998" y="1947146"/>
          <a:ext cx="5652655" cy="411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2709055" y="593438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8922325" y="5959340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DDA569A-D1BA-442A-8E76-16E1008429AE}"/>
              </a:ext>
            </a:extLst>
          </p:cNvPr>
          <p:cNvSpPr txBox="1">
            <a:spLocks/>
          </p:cNvSpPr>
          <p:nvPr/>
        </p:nvSpPr>
        <p:spPr>
          <a:xfrm>
            <a:off x="0" y="4754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Колледж технического и художественного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654580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357229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880255" y="584887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E37923-3BBB-44DC-9233-0CDC5D575D53}"/>
              </a:ext>
            </a:extLst>
          </p:cNvPr>
          <p:cNvSpPr txBox="1">
            <a:spLocks/>
          </p:cNvSpPr>
          <p:nvPr/>
        </p:nvSpPr>
        <p:spPr>
          <a:xfrm>
            <a:off x="0" y="747518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08.02.01 Строительство и эксплуатация зданий и сооружений</a:t>
            </a:r>
            <a:endParaRPr lang="ru-RU" sz="2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38A2D6-AD99-4BF3-8A54-70D56D2813D5}"/>
              </a:ext>
            </a:extLst>
          </p:cNvPr>
          <p:cNvSpPr txBox="1">
            <a:spLocks/>
          </p:cNvSpPr>
          <p:nvPr/>
        </p:nvSpPr>
        <p:spPr>
          <a:xfrm>
            <a:off x="-1" y="-109507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Колледж технического и художественного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22966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57734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23.02.03 Техническое обслуживание и ремонт автомобильного транспорта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451502"/>
              </p:ext>
            </p:extLst>
          </p:nvPr>
        </p:nvGraphicFramePr>
        <p:xfrm>
          <a:off x="318365" y="1890712"/>
          <a:ext cx="5652655" cy="439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820270"/>
              </p:ext>
            </p:extLst>
          </p:nvPr>
        </p:nvGraphicFramePr>
        <p:xfrm>
          <a:off x="5871564" y="1861054"/>
          <a:ext cx="5652655" cy="4354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2922811" y="5944973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8492339" y="5857695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DDA569A-D1BA-442A-8E76-16E1008429AE}"/>
              </a:ext>
            </a:extLst>
          </p:cNvPr>
          <p:cNvSpPr txBox="1">
            <a:spLocks/>
          </p:cNvSpPr>
          <p:nvPr/>
        </p:nvSpPr>
        <p:spPr>
          <a:xfrm>
            <a:off x="0" y="4754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Колледж технического и художественного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574664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318934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856504" y="5504214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95E37923-3BBB-44DC-9233-0CDC5D575D53}"/>
              </a:ext>
            </a:extLst>
          </p:cNvPr>
          <p:cNvSpPr txBox="1">
            <a:spLocks/>
          </p:cNvSpPr>
          <p:nvPr/>
        </p:nvSpPr>
        <p:spPr>
          <a:xfrm>
            <a:off x="0" y="747512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23.02.03 Техническое обслуживание и ремонт автомобильного транспорта</a:t>
            </a:r>
            <a:endParaRPr lang="ru-RU" sz="18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F38A2D6-AD99-4BF3-8A54-70D56D2813D5}"/>
              </a:ext>
            </a:extLst>
          </p:cNvPr>
          <p:cNvSpPr txBox="1">
            <a:spLocks/>
          </p:cNvSpPr>
          <p:nvPr/>
        </p:nvSpPr>
        <p:spPr>
          <a:xfrm>
            <a:off x="0" y="-15740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Колледж технического и художественного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391343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891" y="716391"/>
            <a:ext cx="11724217" cy="4565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Сформированность </a:t>
            </a:r>
            <a:r>
              <a:rPr lang="ru-RU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 и навыков студентов для успешного трудоустройства на предприятие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3891" y="-11875"/>
            <a:ext cx="12192000" cy="9239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в разрезе региона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1125712-F034-A588-CAA3-40C44C052853}"/>
              </a:ext>
            </a:extLst>
          </p:cNvPr>
          <p:cNvGraphicFramePr/>
          <p:nvPr/>
        </p:nvGraphicFramePr>
        <p:xfrm>
          <a:off x="475465" y="1308853"/>
          <a:ext cx="11241068" cy="5321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10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8404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23.01.17 Мастер по ремонту и обслуживанию автомобилей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156069"/>
              </p:ext>
            </p:extLst>
          </p:nvPr>
        </p:nvGraphicFramePr>
        <p:xfrm>
          <a:off x="175861" y="1749853"/>
          <a:ext cx="5654923" cy="436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692732"/>
              </p:ext>
            </p:extLst>
          </p:nvPr>
        </p:nvGraphicFramePr>
        <p:xfrm>
          <a:off x="6095998" y="1831771"/>
          <a:ext cx="5654923" cy="4369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2907184" y="573353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374866" y="5602727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CDDA569A-D1BA-442A-8E76-16E1008429AE}"/>
              </a:ext>
            </a:extLst>
          </p:cNvPr>
          <p:cNvSpPr txBox="1">
            <a:spLocks/>
          </p:cNvSpPr>
          <p:nvPr/>
        </p:nvSpPr>
        <p:spPr>
          <a:xfrm>
            <a:off x="0" y="4754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индустриально-педагогический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34199565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92684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714001" y="5287450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779DFB1-70C9-4AA3-A521-61AC8532D784}"/>
              </a:ext>
            </a:extLst>
          </p:cNvPr>
          <p:cNvSpPr txBox="1">
            <a:spLocks/>
          </p:cNvSpPr>
          <p:nvPr/>
        </p:nvSpPr>
        <p:spPr>
          <a:xfrm>
            <a:off x="0" y="792364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23.01.17 Мастер по ремонту и обслуживанию автомобилей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E6A0436-CC44-4F85-87E4-E2A1AAC3E6B1}"/>
              </a:ext>
            </a:extLst>
          </p:cNvPr>
          <p:cNvSpPr txBox="1">
            <a:spLocks/>
          </p:cNvSpPr>
          <p:nvPr/>
        </p:nvSpPr>
        <p:spPr>
          <a:xfrm>
            <a:off x="0" y="4754"/>
            <a:ext cx="12192000" cy="988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индустриально-педагогический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292459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" y="23750"/>
            <a:ext cx="12192000" cy="73097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колледж сервисных технологий и предпринимательства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0971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633576"/>
              </p:ext>
            </p:extLst>
          </p:nvPr>
        </p:nvGraphicFramePr>
        <p:xfrm>
          <a:off x="175861" y="1487161"/>
          <a:ext cx="5791202" cy="4631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549243"/>
              </p:ext>
            </p:extLst>
          </p:nvPr>
        </p:nvGraphicFramePr>
        <p:xfrm>
          <a:off x="5967063" y="1495290"/>
          <a:ext cx="5791202" cy="4631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314697" y="5730551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8640860" y="586541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147253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808728"/>
              </p:ext>
            </p:extLst>
          </p:nvPr>
        </p:nvGraphicFramePr>
        <p:xfrm>
          <a:off x="534390" y="1223158"/>
          <a:ext cx="11657609" cy="5385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654624" y="5221520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D453EDF-DDE3-4D9A-ABFE-2F7A413E09BC}"/>
              </a:ext>
            </a:extLst>
          </p:cNvPr>
          <p:cNvSpPr txBox="1">
            <a:spLocks/>
          </p:cNvSpPr>
          <p:nvPr/>
        </p:nvSpPr>
        <p:spPr>
          <a:xfrm>
            <a:off x="-1" y="-67518"/>
            <a:ext cx="12192000" cy="874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колледж сервисных технологий и предпринимательства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8FFE532-FC6B-4AF7-84EB-08568F4CE3B3}"/>
              </a:ext>
            </a:extLst>
          </p:cNvPr>
          <p:cNvSpPr txBox="1">
            <a:spLocks/>
          </p:cNvSpPr>
          <p:nvPr/>
        </p:nvSpPr>
        <p:spPr>
          <a:xfrm>
            <a:off x="-1" y="602974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13.01.10 Электромонтер по ремонту и обслуживанию электрооборудования (по отраслям)</a:t>
            </a:r>
          </a:p>
        </p:txBody>
      </p:sp>
    </p:spTree>
    <p:extLst>
      <p:ext uri="{BB962C8B-B14F-4D97-AF65-F5344CB8AC3E}">
        <p14:creationId xmlns:p14="http://schemas.microsoft.com/office/powerpoint/2010/main" val="21012751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3"/>
            <a:ext cx="12192000" cy="100584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Тольяттинский социально-экономический колледж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" y="858854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23.01.08 Слесарь по ремонту строительных машин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2822540"/>
              </p:ext>
            </p:extLst>
          </p:nvPr>
        </p:nvGraphicFramePr>
        <p:xfrm>
          <a:off x="401325" y="1615044"/>
          <a:ext cx="5652655" cy="4503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400822"/>
              </p:ext>
            </p:extLst>
          </p:nvPr>
        </p:nvGraphicFramePr>
        <p:xfrm>
          <a:off x="6095998" y="1696961"/>
          <a:ext cx="5652655" cy="4503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089066" y="5590942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091550" y="560380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6364456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8411871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581890" y="5242604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F42263C-F865-40A3-B25A-581ED66BBBC4}"/>
              </a:ext>
            </a:extLst>
          </p:cNvPr>
          <p:cNvSpPr txBox="1">
            <a:spLocks/>
          </p:cNvSpPr>
          <p:nvPr/>
        </p:nvSpPr>
        <p:spPr>
          <a:xfrm>
            <a:off x="0" y="750757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23.01.08 Слесарь по ремонту строительных машин</a:t>
            </a:r>
            <a:endParaRPr lang="ru-RU" sz="18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E2BB08-B4D8-479A-8748-F5EAEA34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924"/>
            <a:ext cx="12192000" cy="100584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Тольяттинский социально-экономический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8121972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3"/>
            <a:ext cx="12192000" cy="100584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Тольяттинский социально-экономический колледж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62685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15.01.05 Сварщик (ручной и частично механизированной сварки (наплавки)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123648"/>
              </p:ext>
            </p:extLst>
          </p:nvPr>
        </p:nvGraphicFramePr>
        <p:xfrm>
          <a:off x="175861" y="1721922"/>
          <a:ext cx="5920137" cy="4607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314199"/>
              </p:ext>
            </p:extLst>
          </p:nvPr>
        </p:nvGraphicFramePr>
        <p:xfrm>
          <a:off x="6095998" y="1721922"/>
          <a:ext cx="5672449" cy="447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2756556" y="6187954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8770916" y="587276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572197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24220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368134" y="5786894"/>
            <a:ext cx="137753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F42263C-F865-40A3-B25A-581ED66BBBC4}"/>
              </a:ext>
            </a:extLst>
          </p:cNvPr>
          <p:cNvSpPr txBox="1">
            <a:spLocks/>
          </p:cNvSpPr>
          <p:nvPr/>
        </p:nvSpPr>
        <p:spPr>
          <a:xfrm>
            <a:off x="0" y="702618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15.01.05 Сварщик (ручной и частично механизированной сварки (наплавки)</a:t>
            </a:r>
            <a:endParaRPr lang="ru-RU" sz="18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E2BB08-B4D8-479A-8748-F5EAEA34D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1924"/>
            <a:ext cx="12192000" cy="1005841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ГБПОУ Тольяттинский социально-экономический колледж</a:t>
            </a:r>
          </a:p>
        </p:txBody>
      </p:sp>
    </p:spTree>
    <p:extLst>
      <p:ext uri="{BB962C8B-B14F-4D97-AF65-F5344CB8AC3E}">
        <p14:creationId xmlns:p14="http://schemas.microsoft.com/office/powerpoint/2010/main" val="1306065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3"/>
            <a:ext cx="12192000" cy="100584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17" y="858854"/>
            <a:ext cx="11580997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23.02.05 Эксплуатация транспортного электрооборудования и автоматики (по видам транспорта, за исключением водного)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181527"/>
              </p:ext>
            </p:extLst>
          </p:nvPr>
        </p:nvGraphicFramePr>
        <p:xfrm>
          <a:off x="175861" y="1947146"/>
          <a:ext cx="5652655" cy="417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1500933"/>
              </p:ext>
            </p:extLst>
          </p:nvPr>
        </p:nvGraphicFramePr>
        <p:xfrm>
          <a:off x="6095998" y="1947146"/>
          <a:ext cx="5652655" cy="4253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002188" y="5832550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079675" y="5734614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8250398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60758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A50F47-9983-6133-E4A9-505EACC77FFF}"/>
              </a:ext>
            </a:extLst>
          </p:cNvPr>
          <p:cNvSpPr txBox="1">
            <a:spLocks/>
          </p:cNvSpPr>
          <p:nvPr/>
        </p:nvSpPr>
        <p:spPr>
          <a:xfrm>
            <a:off x="0" y="-185272"/>
            <a:ext cx="12192000" cy="11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581890" y="5755909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779DA3AF-6053-4323-886C-636C859A38E5}"/>
              </a:ext>
            </a:extLst>
          </p:cNvPr>
          <p:cNvSpPr txBox="1">
            <a:spLocks/>
          </p:cNvSpPr>
          <p:nvPr/>
        </p:nvSpPr>
        <p:spPr>
          <a:xfrm>
            <a:off x="1" y="602974"/>
            <a:ext cx="11610109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23.02.05 Эксплуатация транспортного электрооборудования и автоматики (по видам транспорта, за исключением водного)</a:t>
            </a:r>
          </a:p>
        </p:txBody>
      </p:sp>
    </p:spTree>
    <p:extLst>
      <p:ext uri="{BB962C8B-B14F-4D97-AF65-F5344CB8AC3E}">
        <p14:creationId xmlns:p14="http://schemas.microsoft.com/office/powerpoint/2010/main" val="22221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2945" y="821661"/>
            <a:ext cx="9313871" cy="958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Готовность предприятия трудоустроить студентов после их выпуска при наличии вакансии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6183" y="20722"/>
            <a:ext cx="12192000" cy="923937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в разрезе региона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1125712-F034-A588-CAA3-40C44C052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33"/>
              </p:ext>
            </p:extLst>
          </p:nvPr>
        </p:nvGraphicFramePr>
        <p:xfrm>
          <a:off x="1067748" y="1530314"/>
          <a:ext cx="998583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5426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241"/>
            <a:ext cx="12192000" cy="100584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57180"/>
            <a:ext cx="11016915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1961297"/>
              </p:ext>
            </p:extLst>
          </p:nvPr>
        </p:nvGraphicFramePr>
        <p:xfrm>
          <a:off x="175861" y="1663021"/>
          <a:ext cx="5652655" cy="4455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695374"/>
              </p:ext>
            </p:extLst>
          </p:nvPr>
        </p:nvGraphicFramePr>
        <p:xfrm>
          <a:off x="6095998" y="1663021"/>
          <a:ext cx="5652655" cy="453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132402" y="5531567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257805" y="5531567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2952691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061416"/>
              </p:ext>
            </p:extLst>
          </p:nvPr>
        </p:nvGraphicFramePr>
        <p:xfrm>
          <a:off x="581890" y="1413162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A50F47-9983-6133-E4A9-505EACC77FFF}"/>
              </a:ext>
            </a:extLst>
          </p:cNvPr>
          <p:cNvSpPr txBox="1">
            <a:spLocks/>
          </p:cNvSpPr>
          <p:nvPr/>
        </p:nvSpPr>
        <p:spPr>
          <a:xfrm>
            <a:off x="142504" y="-151713"/>
            <a:ext cx="12192000" cy="11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581890" y="5684658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457E3FE5-35C5-4716-9B74-F46B8FAE2728}"/>
              </a:ext>
            </a:extLst>
          </p:cNvPr>
          <p:cNvSpPr txBox="1">
            <a:spLocks/>
          </p:cNvSpPr>
          <p:nvPr/>
        </p:nvSpPr>
        <p:spPr>
          <a:xfrm>
            <a:off x="142504" y="803270"/>
            <a:ext cx="11016915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23.02.07 Техническое обслуживание и ремонт двигателей, систем и агрегатов автомобилей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7762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483"/>
            <a:ext cx="12192000" cy="1005841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7" y="866644"/>
            <a:ext cx="11550517" cy="756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13.02.11 Техническая эксплуатация и обслуживание электрического и электромеханического оборудования</a:t>
            </a:r>
            <a:endParaRPr lang="ru-RU" sz="18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5770320"/>
              </p:ext>
            </p:extLst>
          </p:nvPr>
        </p:nvGraphicFramePr>
        <p:xfrm>
          <a:off x="175861" y="1745673"/>
          <a:ext cx="5774577" cy="437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4787232"/>
              </p:ext>
            </p:extLst>
          </p:nvPr>
        </p:nvGraphicFramePr>
        <p:xfrm>
          <a:off x="6095998" y="1745673"/>
          <a:ext cx="5774577" cy="4455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3338447" y="5461658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9494520" y="5461658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4763328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201357"/>
              </p:ext>
            </p:extLst>
          </p:nvPr>
        </p:nvGraphicFramePr>
        <p:xfrm>
          <a:off x="581890" y="1353786"/>
          <a:ext cx="11610109" cy="5254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0A50F47-9983-6133-E4A9-505EACC77FFF}"/>
              </a:ext>
            </a:extLst>
          </p:cNvPr>
          <p:cNvSpPr txBox="1">
            <a:spLocks/>
          </p:cNvSpPr>
          <p:nvPr/>
        </p:nvSpPr>
        <p:spPr>
          <a:xfrm>
            <a:off x="142504" y="-200294"/>
            <a:ext cx="12192000" cy="1160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ГАПОУ Тольяттинский электротехнический техникум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489A9-A279-462C-B0C7-467BEA2072D1}"/>
              </a:ext>
            </a:extLst>
          </p:cNvPr>
          <p:cNvSpPr txBox="1"/>
          <p:nvPr/>
        </p:nvSpPr>
        <p:spPr>
          <a:xfrm>
            <a:off x="581890" y="5504214"/>
            <a:ext cx="237605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АО «АВТОВАЗ»</a:t>
            </a:r>
            <a:endParaRPr lang="ru-RU" sz="1100" b="1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4795315-7B0C-4E40-9163-93D928DD86C5}"/>
              </a:ext>
            </a:extLst>
          </p:cNvPr>
          <p:cNvSpPr txBox="1">
            <a:spLocks/>
          </p:cNvSpPr>
          <p:nvPr/>
        </p:nvSpPr>
        <p:spPr>
          <a:xfrm>
            <a:off x="142504" y="631990"/>
            <a:ext cx="11610109" cy="756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13.02.11 Техническая эксплуатация и обслуживание электрического и электромеханического оборудования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686943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377371" y="907640"/>
            <a:ext cx="7542040" cy="0"/>
          </a:xfrm>
          <a:prstGeom prst="line">
            <a:avLst/>
          </a:prstGeom>
          <a:noFill/>
          <a:ln w="19080">
            <a:solidFill>
              <a:srgbClr val="D11F5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1702"/>
          </a:p>
        </p:txBody>
      </p:sp>
      <p:sp>
        <p:nvSpPr>
          <p:cNvPr id="8" name="Прямоугольник 7"/>
          <p:cNvSpPr/>
          <p:nvPr/>
        </p:nvSpPr>
        <p:spPr>
          <a:xfrm>
            <a:off x="273841" y="118256"/>
            <a:ext cx="26738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D11F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ВЫВОДЫ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182" y="907640"/>
            <a:ext cx="9529636" cy="36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323" dirty="0"/>
              <a:t>	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77371" y="1272131"/>
            <a:ext cx="11198431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1. Рассматривая удовлетворенность теоретической подготовкой студентов для выполнения профессиональных задач можно сказать, что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респондентов скорее удовлетворены подготовкой, чем неудовлетворены;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— полностью удовлетворены; 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— скорее неудовлетворены и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уверены в недостаточности теоретической подготовкой у студентов.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2. Говоря о сформированности </a:t>
            </a:r>
            <a:r>
              <a:rPr lang="ru-RU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качеств и навыков студентов для успешного трудоустройства на предприятие </a:t>
            </a:r>
            <a:r>
              <a:rPr lang="ru-RU" sz="1600" b="1" i="0" u="none" strike="noStrike" dirty="0">
                <a:solidFill>
                  <a:srgbClr val="D11F5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25%</a:t>
            </a:r>
            <a:r>
              <a:rPr lang="ru-RU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респондентов отмечают </a:t>
            </a:r>
            <a:r>
              <a:rPr lang="ru-RU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неу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мение решать возникающие в ходе работы проблемы. Еще </a:t>
            </a:r>
            <a:r>
              <a:rPr lang="ru-RU" sz="1600" b="1" i="0" u="none" strike="noStrike" baseline="0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19%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опрошенных предприятий-партнеров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практико-ориентированного (дуального) обучения считают недостаточными профессиональные (технические) навыки, относящиеся к работе. В то же время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респондентов считают, что у студентов сформированы все необходимые качеств и навыки для успешного трудоустройства.</a:t>
            </a:r>
          </a:p>
          <a:p>
            <a:pPr algn="just"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3. Несмотря на все негативные факторы все </a:t>
            </a:r>
            <a:r>
              <a:rPr lang="ru-RU" sz="1600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</a:t>
            </a:r>
            <a:r>
              <a:rPr lang="ru-RU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редприятий-партнеров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реализации практико-ориентированного (дуального) обучения, которые приняли участие в опросе, готовы трудоустроить студентов после их выпуска при наличии вакансии.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387FF1-4F8E-1F93-0010-E86CC0B6E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76" y="260123"/>
            <a:ext cx="1602989" cy="83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977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02CCEC-C8CC-7C8B-C1DC-54E9915A0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49" y="664234"/>
            <a:ext cx="11081470" cy="468376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D11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опроса предприятий в разрезе профессиональных образовательных организаций и перечня профессий и специальностей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EA0B095-FB63-1457-EB3B-456E390D0A8D}"/>
              </a:ext>
            </a:extLst>
          </p:cNvPr>
          <p:cNvGrpSpPr/>
          <p:nvPr/>
        </p:nvGrpSpPr>
        <p:grpSpPr>
          <a:xfrm>
            <a:off x="0" y="5718020"/>
            <a:ext cx="12192000" cy="1194198"/>
            <a:chOff x="0" y="5718020"/>
            <a:chExt cx="12192000" cy="1194198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F8B1928A-50DD-3283-3A47-9A7BF9F37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718020"/>
              <a:ext cx="12192000" cy="1194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6794" tIns="48396" rIns="96794" bIns="48396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ru-RU" altLang="ru-RU" sz="1702" dirty="0"/>
            </a:p>
          </p:txBody>
        </p: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438FB0CD-511D-B4FB-F60D-A1AA5D2983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0348" y="5851175"/>
              <a:ext cx="1602989" cy="830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3DC3666B-82E8-3CA0-CC9E-957D4A5099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7692" y="6178638"/>
              <a:ext cx="2422208" cy="0"/>
            </a:xfrm>
            <a:prstGeom prst="line">
              <a:avLst/>
            </a:prstGeom>
            <a:noFill/>
            <a:ln w="19080">
              <a:solidFill>
                <a:srgbClr val="D11F5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 sz="1702"/>
            </a:p>
          </p:txBody>
        </p:sp>
        <p:grpSp>
          <p:nvGrpSpPr>
            <p:cNvPr id="10" name="Группа 36">
              <a:extLst>
                <a:ext uri="{FF2B5EF4-FFF2-40B4-BE49-F238E27FC236}">
                  <a16:creationId xmlns:a16="http://schemas.microsoft.com/office/drawing/2014/main" id="{2EF83B8C-C7F3-854D-DF85-0A03E5B250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100" y="6180554"/>
              <a:ext cx="8275119" cy="682896"/>
              <a:chOff x="-1081583" y="4681538"/>
              <a:chExt cx="8498383" cy="564654"/>
            </a:xfrm>
          </p:grpSpPr>
          <p:sp>
            <p:nvSpPr>
              <p:cNvPr id="11" name="Line 5">
                <a:extLst>
                  <a:ext uri="{FF2B5EF4-FFF2-40B4-BE49-F238E27FC236}">
                    <a16:creationId xmlns:a16="http://schemas.microsoft.com/office/drawing/2014/main" id="{58F4ED6E-EA9C-D82C-6B06-E59E09B74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1081583" y="4681538"/>
                <a:ext cx="8498383" cy="0"/>
              </a:xfrm>
              <a:prstGeom prst="line">
                <a:avLst/>
              </a:prstGeom>
              <a:noFill/>
              <a:ln w="19080">
                <a:solidFill>
                  <a:srgbClr val="D11F5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 sz="1702"/>
              </a:p>
            </p:txBody>
          </p:sp>
          <p:sp>
            <p:nvSpPr>
              <p:cNvPr id="12" name="Text Box 7">
                <a:extLst>
                  <a:ext uri="{FF2B5EF4-FFF2-40B4-BE49-F238E27FC236}">
                    <a16:creationId xmlns:a16="http://schemas.microsoft.com/office/drawing/2014/main" id="{D8E21BD5-532C-A73B-9F5E-7C7900A19F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844" y="4762004"/>
                <a:ext cx="4895850" cy="484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85077" tIns="52623" rIns="85077" bIns="42538"/>
              <a:lstStyle>
                <a:lvl1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1pPr>
                <a:lvl2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2pPr>
                <a:lvl3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3pPr>
                <a:lvl4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4pPr>
                <a:lvl5pPr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449263" algn="l"/>
                    <a:tab pos="898525" algn="l"/>
                    <a:tab pos="1347788" algn="l"/>
                    <a:tab pos="1797050" algn="l"/>
                    <a:tab pos="2246313" algn="l"/>
                    <a:tab pos="2695575" algn="l"/>
                    <a:tab pos="3144838" algn="l"/>
                    <a:tab pos="3594100" algn="l"/>
                    <a:tab pos="4043363" algn="l"/>
                    <a:tab pos="44926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  <a:ea typeface="Microsoft YaHei" pitchFamily="34" charset="-122"/>
                  </a:defRPr>
                </a:lvl9pPr>
              </a:lstStyle>
              <a:p>
                <a:pPr eaLnBrk="1"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</a:pPr>
                <a:r>
                  <a:rPr lang="ru-RU" altLang="ru-RU" sz="1229" b="1" dirty="0">
                    <a:solidFill>
                      <a:srgbClr val="D11F5C"/>
                    </a:solidFill>
                  </a:rPr>
                  <a:t>Создаем будущее вместе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3405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59388-F8DB-9898-96D5-E9C83C1B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63" y="46704"/>
            <a:ext cx="12192000" cy="1005841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государственный колледж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2911AB-5942-1E1E-086B-68B7E149D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420" y="1003915"/>
            <a:ext cx="11016915" cy="4836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09.02.07 Информационные системы и программирование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BC16A8A9-CB4A-1C2D-B083-896A7049DB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504516"/>
              </p:ext>
            </p:extLst>
          </p:nvPr>
        </p:nvGraphicFramePr>
        <p:xfrm>
          <a:off x="443345" y="1922541"/>
          <a:ext cx="5652655" cy="4171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A174857-E478-E583-697C-77DE4F5905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6356644"/>
              </p:ext>
            </p:extLst>
          </p:nvPr>
        </p:nvGraphicFramePr>
        <p:xfrm>
          <a:off x="6095998" y="2058166"/>
          <a:ext cx="5652655" cy="4036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178406-E1FE-690C-9849-F5275E6C84BF}"/>
              </a:ext>
            </a:extLst>
          </p:cNvPr>
          <p:cNvSpPr txBox="1"/>
          <p:nvPr/>
        </p:nvSpPr>
        <p:spPr>
          <a:xfrm>
            <a:off x="2081644" y="5878853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ЕПК Самара»</a:t>
            </a:r>
          </a:p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ОАО «РЖД» </a:t>
            </a:r>
            <a:endParaRPr lang="ru-RU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5BF67-3D7F-2F16-9305-6670193837E7}"/>
              </a:ext>
            </a:extLst>
          </p:cNvPr>
          <p:cNvSpPr txBox="1"/>
          <p:nvPr/>
        </p:nvSpPr>
        <p:spPr>
          <a:xfrm>
            <a:off x="8827323" y="5928608"/>
            <a:ext cx="23760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ОАО </a:t>
            </a:r>
            <a:r>
              <a:rPr lang="ru-RU" sz="11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ЕПК Самара»</a:t>
            </a:r>
          </a:p>
          <a:p>
            <a:pPr algn="ctr"/>
            <a:r>
              <a:rPr lang="ru-RU" sz="11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ОАО «РЖД» 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22021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D0DF7E60-EDCA-8028-9835-AF81E2C0E1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607126"/>
          <a:ext cx="12192000" cy="5250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Объект 2">
            <a:extLst>
              <a:ext uri="{FF2B5EF4-FFF2-40B4-BE49-F238E27FC236}">
                <a16:creationId xmlns:a16="http://schemas.microsoft.com/office/drawing/2014/main" id="{35BCA302-390C-C513-D6CF-CCDFC46A7890}"/>
              </a:ext>
            </a:extLst>
          </p:cNvPr>
          <p:cNvSpPr txBox="1">
            <a:spLocks/>
          </p:cNvSpPr>
          <p:nvPr/>
        </p:nvSpPr>
        <p:spPr>
          <a:xfrm>
            <a:off x="110029" y="747419"/>
            <a:ext cx="11796963" cy="717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09.02.07 Информационные системы и программирование;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579205E-A1BA-95D1-7987-AE8740C27A8B}"/>
              </a:ext>
            </a:extLst>
          </p:cNvPr>
          <p:cNvSpPr txBox="1">
            <a:spLocks/>
          </p:cNvSpPr>
          <p:nvPr/>
        </p:nvSpPr>
        <p:spPr>
          <a:xfrm>
            <a:off x="110029" y="0"/>
            <a:ext cx="12192000" cy="889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ГАПОУ Самарский государственный колледж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833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2923</Words>
  <Application>Microsoft Office PowerPoint</Application>
  <PresentationFormat>Широкоэкранный</PresentationFormat>
  <Paragraphs>465</Paragraphs>
  <Slides>64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Результаты опроса в разрезе региона</vt:lpstr>
      <vt:lpstr>Результаты опроса в разрезе региона</vt:lpstr>
      <vt:lpstr>Результаты опроса в разрезе региона</vt:lpstr>
      <vt:lpstr>Результаты опроса предприятий в разрезе профессиональных образовательных организаций и перечня профессий и специальностей</vt:lpstr>
      <vt:lpstr>ГАПОУ Самарский государственный колледж</vt:lpstr>
      <vt:lpstr>Презентация PowerPoint</vt:lpstr>
      <vt:lpstr>ГАПОУ Строительно-энергетический колледж (образовательно-производственный кампус) им. П. Мачнева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колледж сервиса производственного оборудования имени Героя Российской Федерации Е.В. Золотухина</vt:lpstr>
      <vt:lpstr>ГАПОУ Самарский металлургический колледж</vt:lpstr>
      <vt:lpstr>ГАПОУ Самарский металлургический колледж</vt:lpstr>
      <vt:lpstr>ГБПОУ Самарский техникум авиационного и промышленного машиностроения имени Д.И. Козлова</vt:lpstr>
      <vt:lpstr>Презентация PowerPoint</vt:lpstr>
      <vt:lpstr>ГБПОУ Самарский техникум авиационного и промышленного машиностроения имени Д.И. Козлова</vt:lpstr>
      <vt:lpstr>Презентация PowerPoint</vt:lpstr>
      <vt:lpstr>ГБПОУ Самарский техникум авиационного и промышленного машиностроения имени Д.И. Козлова</vt:lpstr>
      <vt:lpstr>Презентация PowerPoint</vt:lpstr>
      <vt:lpstr>ГБПОУ Самарский техникум авиационного и промышленного машиностроения имени Д.И. Козлова</vt:lpstr>
      <vt:lpstr>Презентация PowerPoint</vt:lpstr>
      <vt:lpstr>ГБПОУ Самарский техникум авиационного и промышленного машиностроения имени Д.И. Козлова</vt:lpstr>
      <vt:lpstr>Презентация PowerPoint</vt:lpstr>
      <vt:lpstr>ГБПОУ Чапаевский химико-технологический колледж</vt:lpstr>
      <vt:lpstr>ГБПОУ Чапаевский химико-технологический колледж</vt:lpstr>
      <vt:lpstr>ГБПОУ Чапаевский химико-технологический колледж</vt:lpstr>
      <vt:lpstr>ГБПОУ Чапаевский химико-технологический колледж</vt:lpstr>
      <vt:lpstr>ГБПОУ Чапаевский химико-технологический колледж</vt:lpstr>
      <vt:lpstr>ГБПОУ Чапаевский химико-технологический колледж</vt:lpstr>
      <vt:lpstr>ГАПОУ Тольяттинский машиностроительный колледж</vt:lpstr>
      <vt:lpstr>ГАПОУ Тольяттинский машиностроительный колледж</vt:lpstr>
      <vt:lpstr>ГАПОУ Тольяттинский машиностроительный колледж</vt:lpstr>
      <vt:lpstr>ГАПОУ Тольяттинский машиностроительный колледж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ГАПОУ Тольяттинский колледж сервисных технологий и предпринимательства</vt:lpstr>
      <vt:lpstr>Презентация PowerPoint</vt:lpstr>
      <vt:lpstr>ГБПОУ Тольяттинский социально-экономический колледж</vt:lpstr>
      <vt:lpstr>ГБПОУ Тольяттинский социально-экономический колледж</vt:lpstr>
      <vt:lpstr>ГБПОУ Тольяттинский социально-экономический колледж</vt:lpstr>
      <vt:lpstr>ГБПОУ Тольяттинский социально-экономический колледж</vt:lpstr>
      <vt:lpstr>ГАПОУ Тольяттинский электротехнический техникум</vt:lpstr>
      <vt:lpstr>Презентация PowerPoint</vt:lpstr>
      <vt:lpstr>ГАПОУ Тольяттинский электротехнический техникум</vt:lpstr>
      <vt:lpstr>Презентация PowerPoint</vt:lpstr>
      <vt:lpstr>ГАПОУ Тольяттинский электротехнический техникум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rctr1 methodist</dc:creator>
  <cp:lastModifiedBy>rctr1 methodist</cp:lastModifiedBy>
  <cp:revision>125</cp:revision>
  <dcterms:created xsi:type="dcterms:W3CDTF">2023-10-18T11:15:03Z</dcterms:created>
  <dcterms:modified xsi:type="dcterms:W3CDTF">2023-10-23T12:27:03Z</dcterms:modified>
</cp:coreProperties>
</file>